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26"/>
  </p:notesMasterIdLst>
  <p:handoutMasterIdLst>
    <p:handoutMasterId r:id="rId27"/>
  </p:handoutMasterIdLst>
  <p:sldIdLst>
    <p:sldId id="295" r:id="rId5"/>
    <p:sldId id="272" r:id="rId6"/>
    <p:sldId id="289" r:id="rId7"/>
    <p:sldId id="287" r:id="rId8"/>
    <p:sldId id="288" r:id="rId9"/>
    <p:sldId id="290" r:id="rId10"/>
    <p:sldId id="291" r:id="rId11"/>
    <p:sldId id="292" r:id="rId12"/>
    <p:sldId id="273" r:id="rId13"/>
    <p:sldId id="274" r:id="rId14"/>
    <p:sldId id="279" r:id="rId15"/>
    <p:sldId id="278" r:id="rId16"/>
    <p:sldId id="277" r:id="rId17"/>
    <p:sldId id="280" r:id="rId18"/>
    <p:sldId id="281" r:id="rId19"/>
    <p:sldId id="283" r:id="rId20"/>
    <p:sldId id="286" r:id="rId21"/>
    <p:sldId id="294" r:id="rId22"/>
    <p:sldId id="293" r:id="rId23"/>
    <p:sldId id="282" r:id="rId24"/>
    <p:sldId id="285" r:id="rId25"/>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388" autoAdjust="0"/>
  </p:normalViewPr>
  <p:slideViewPr>
    <p:cSldViewPr snapToGrid="0" snapToObjects="1">
      <p:cViewPr varScale="1">
        <p:scale>
          <a:sx n="89" d="100"/>
          <a:sy n="89" d="100"/>
        </p:scale>
        <p:origin x="466" y="72"/>
      </p:cViewPr>
      <p:guideLst>
        <p:guide orient="horz" pos="2616"/>
        <p:guide orient="horz" pos="3264"/>
        <p:guide pos="6912"/>
        <p:guide orient="horz"/>
        <p:guide orient="horz" pos="4008"/>
        <p:guide orient="horz" pos="2352"/>
        <p:guide pos="6696"/>
        <p:guide pos="2136"/>
        <p:guide pos="2760"/>
        <p:guide pos="3288"/>
        <p:guide pos="4032"/>
        <p:guide pos="4392"/>
        <p:guide pos="4944"/>
        <p:guide pos="5544"/>
        <p:guide pos="6072"/>
        <p:guide orient="horz" pos="2448"/>
        <p:guide pos="5256"/>
        <p:guide pos="726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25" d="100"/>
          <a:sy n="25" d="100"/>
        </p:scale>
        <p:origin x="348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AA970FB6-164E-0840-A35B-09E9F3D45F76}" type="datetimeyyyy">
              <a:rPr lang="en-US" smtClean="0"/>
              <a:t>2024</a:t>
            </a:fld>
            <a:endParaRPr lang="en-US" dirty="0"/>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420BD0AB-C59E-4A46-83D3-F07787446BA0}" type="slidenum">
              <a:rPr lang="en-US" smtClean="0"/>
              <a:t>‹#›</a:t>
            </a:fld>
            <a:endParaRPr lang="en-US" dirty="0"/>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dirty="0"/>
              <a:t>Click to add title</a:t>
            </a:r>
          </a:p>
        </p:txBody>
      </p:sp>
    </p:spTree>
    <p:extLst>
      <p:ext uri="{BB962C8B-B14F-4D97-AF65-F5344CB8AC3E}">
        <p14:creationId xmlns:p14="http://schemas.microsoft.com/office/powerpoint/2010/main" val="2631799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dirty="0"/>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dirty="0"/>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0395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dirty="0"/>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dirty="0"/>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Tree>
    <p:extLst>
      <p:ext uri="{BB962C8B-B14F-4D97-AF65-F5344CB8AC3E}">
        <p14:creationId xmlns:p14="http://schemas.microsoft.com/office/powerpoint/2010/main" val="2586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dirty="0"/>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750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dirty="0"/>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37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p:txBody>
          <a:bodyPr anchor="ctr" anchorCtr="0"/>
          <a:lstStyle/>
          <a:p>
            <a:r>
              <a:rPr lang="en-US" dirty="0"/>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50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dirty="0"/>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dirty="0"/>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Tree>
    <p:extLst>
      <p:ext uri="{BB962C8B-B14F-4D97-AF65-F5344CB8AC3E}">
        <p14:creationId xmlns:p14="http://schemas.microsoft.com/office/powerpoint/2010/main" val="2234670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5" name="Rectangle 14"/>
          <p:cNvSpPr/>
          <p:nvPr userDrawn="1"/>
        </p:nvSpPr>
        <p:spPr>
          <a:xfrm>
            <a:off x="1151065" y="1522152"/>
            <a:ext cx="11040935" cy="533584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12" name="Straight Connector 11"/>
          <p:cNvCxnSpPr/>
          <p:nvPr userDrawn="1"/>
        </p:nvCxnSpPr>
        <p:spPr>
          <a:xfrm flipH="1">
            <a:off x="815134" y="1495428"/>
            <a:ext cx="11376865" cy="0"/>
          </a:xfrm>
          <a:prstGeom prst="line">
            <a:avLst/>
          </a:prstGeom>
          <a:ln w="34925">
            <a:solidFill>
              <a:srgbClr val="0000FF"/>
            </a:solidFill>
          </a:ln>
        </p:spPr>
        <p:style>
          <a:lnRef idx="2">
            <a:schemeClr val="accent1"/>
          </a:lnRef>
          <a:fillRef idx="0">
            <a:schemeClr val="accent1"/>
          </a:fillRef>
          <a:effectRef idx="1">
            <a:schemeClr val="accent1"/>
          </a:effectRef>
          <a:fontRef idx="minor">
            <a:schemeClr val="tx1"/>
          </a:fontRef>
        </p:style>
      </p:cxnSp>
      <p:pic>
        <p:nvPicPr>
          <p:cNvPr id="2" name="Picture 1" descr="pyramids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8689" y="1495429"/>
            <a:ext cx="11085064" cy="5382847"/>
          </a:xfrm>
          <a:prstGeom prst="rect">
            <a:avLst/>
          </a:prstGeom>
        </p:spPr>
      </p:pic>
      <p:sp>
        <p:nvSpPr>
          <p:cNvPr id="7" name="Rectangle 6"/>
          <p:cNvSpPr/>
          <p:nvPr userDrawn="1"/>
        </p:nvSpPr>
        <p:spPr>
          <a:xfrm>
            <a:off x="0" y="0"/>
            <a:ext cx="1146699"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 </a:t>
            </a:r>
          </a:p>
        </p:txBody>
      </p:sp>
      <p:pic>
        <p:nvPicPr>
          <p:cNvPr id="17" name="Picture 16"/>
          <p:cNvPicPr>
            <a:picLocks noChangeAspect="1"/>
          </p:cNvPicPr>
          <p:nvPr userDrawn="1"/>
        </p:nvPicPr>
        <p:blipFill rotWithShape="1">
          <a:blip r:embed="rId4"/>
          <a:srcRect l="13959" r="10494"/>
          <a:stretch/>
        </p:blipFill>
        <p:spPr>
          <a:xfrm>
            <a:off x="-1" y="1"/>
            <a:ext cx="1126833" cy="1585367"/>
          </a:xfrm>
          <a:prstGeom prst="rect">
            <a:avLst/>
          </a:prstGeom>
        </p:spPr>
      </p:pic>
      <p:pic>
        <p:nvPicPr>
          <p:cNvPr id="20" name="Picture 19"/>
          <p:cNvPicPr>
            <a:picLocks noChangeAspect="1"/>
          </p:cNvPicPr>
          <p:nvPr userDrawn="1"/>
        </p:nvPicPr>
        <p:blipFill>
          <a:blip r:embed="rId5"/>
          <a:stretch>
            <a:fillRect/>
          </a:stretch>
        </p:blipFill>
        <p:spPr>
          <a:xfrm>
            <a:off x="17619" y="3266572"/>
            <a:ext cx="1109213" cy="1958155"/>
          </a:xfrm>
          <a:prstGeom prst="rect">
            <a:avLst/>
          </a:prstGeom>
        </p:spPr>
      </p:pic>
      <p:pic>
        <p:nvPicPr>
          <p:cNvPr id="21" name="Picture 20"/>
          <p:cNvPicPr>
            <a:picLocks noChangeAspect="1"/>
          </p:cNvPicPr>
          <p:nvPr userDrawn="1"/>
        </p:nvPicPr>
        <p:blipFill>
          <a:blip r:embed="rId6"/>
          <a:stretch>
            <a:fillRect/>
          </a:stretch>
        </p:blipFill>
        <p:spPr>
          <a:xfrm>
            <a:off x="-1" y="5224728"/>
            <a:ext cx="1126832" cy="1633273"/>
          </a:xfrm>
          <a:prstGeom prst="rect">
            <a:avLst/>
          </a:prstGeom>
        </p:spPr>
      </p:pic>
      <p:pic>
        <p:nvPicPr>
          <p:cNvPr id="19" name="Picture 18"/>
          <p:cNvPicPr>
            <a:picLocks noChangeAspect="1"/>
          </p:cNvPicPr>
          <p:nvPr userDrawn="1"/>
        </p:nvPicPr>
        <p:blipFill rotWithShape="1">
          <a:blip r:embed="rId7"/>
          <a:srcRect r="11354"/>
          <a:stretch/>
        </p:blipFill>
        <p:spPr>
          <a:xfrm>
            <a:off x="1" y="1585367"/>
            <a:ext cx="1126831" cy="1681205"/>
          </a:xfrm>
          <a:prstGeom prst="rect">
            <a:avLst/>
          </a:prstGeom>
        </p:spPr>
      </p:pic>
      <p:cxnSp>
        <p:nvCxnSpPr>
          <p:cNvPr id="11" name="Straight Connector 10"/>
          <p:cNvCxnSpPr/>
          <p:nvPr userDrawn="1"/>
        </p:nvCxnSpPr>
        <p:spPr>
          <a:xfrm>
            <a:off x="1148688" y="0"/>
            <a:ext cx="0" cy="6858000"/>
          </a:xfrm>
          <a:prstGeom prst="line">
            <a:avLst/>
          </a:prstGeom>
          <a:ln w="34925">
            <a:solidFill>
              <a:srgbClr val="0000FF"/>
            </a:solidFill>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1373371" y="274639"/>
            <a:ext cx="10520288" cy="114300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3" name="Content Placeholder 2"/>
          <p:cNvSpPr>
            <a:spLocks noGrp="1"/>
          </p:cNvSpPr>
          <p:nvPr>
            <p:ph idx="1"/>
          </p:nvPr>
        </p:nvSpPr>
        <p:spPr>
          <a:xfrm>
            <a:off x="1373371" y="1614418"/>
            <a:ext cx="10520288" cy="5066391"/>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030728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and Content">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146699"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 </a:t>
            </a:r>
          </a:p>
        </p:txBody>
      </p:sp>
      <p:pic>
        <p:nvPicPr>
          <p:cNvPr id="10" name="Picture 9"/>
          <p:cNvPicPr>
            <a:picLocks noChangeAspect="1"/>
          </p:cNvPicPr>
          <p:nvPr userDrawn="1"/>
        </p:nvPicPr>
        <p:blipFill rotWithShape="1">
          <a:blip r:embed="rId2"/>
          <a:srcRect r="11354"/>
          <a:stretch/>
        </p:blipFill>
        <p:spPr>
          <a:xfrm>
            <a:off x="1" y="1585367"/>
            <a:ext cx="1126831" cy="1681205"/>
          </a:xfrm>
          <a:prstGeom prst="rect">
            <a:avLst/>
          </a:prstGeom>
        </p:spPr>
      </p:pic>
      <p:pic>
        <p:nvPicPr>
          <p:cNvPr id="17" name="Picture 16"/>
          <p:cNvPicPr>
            <a:picLocks noChangeAspect="1"/>
          </p:cNvPicPr>
          <p:nvPr userDrawn="1"/>
        </p:nvPicPr>
        <p:blipFill>
          <a:blip r:embed="rId3"/>
          <a:stretch>
            <a:fillRect/>
          </a:stretch>
        </p:blipFill>
        <p:spPr>
          <a:xfrm>
            <a:off x="17619" y="3266572"/>
            <a:ext cx="1109213" cy="1958155"/>
          </a:xfrm>
          <a:prstGeom prst="rect">
            <a:avLst/>
          </a:prstGeom>
        </p:spPr>
      </p:pic>
      <p:pic>
        <p:nvPicPr>
          <p:cNvPr id="18" name="Picture 17"/>
          <p:cNvPicPr>
            <a:picLocks noChangeAspect="1"/>
          </p:cNvPicPr>
          <p:nvPr userDrawn="1"/>
        </p:nvPicPr>
        <p:blipFill>
          <a:blip r:embed="rId4"/>
          <a:stretch>
            <a:fillRect/>
          </a:stretch>
        </p:blipFill>
        <p:spPr>
          <a:xfrm>
            <a:off x="-1" y="5224728"/>
            <a:ext cx="1126832" cy="1633273"/>
          </a:xfrm>
          <a:prstGeom prst="rect">
            <a:avLst/>
          </a:prstGeom>
        </p:spPr>
      </p:pic>
      <p:pic>
        <p:nvPicPr>
          <p:cNvPr id="12" name="Picture 11"/>
          <p:cNvPicPr>
            <a:picLocks noChangeAspect="1"/>
          </p:cNvPicPr>
          <p:nvPr userDrawn="1"/>
        </p:nvPicPr>
        <p:blipFill rotWithShape="1">
          <a:blip r:embed="rId5"/>
          <a:srcRect l="13959" r="10494"/>
          <a:stretch/>
        </p:blipFill>
        <p:spPr>
          <a:xfrm>
            <a:off x="-1" y="1"/>
            <a:ext cx="1126833" cy="1585367"/>
          </a:xfrm>
          <a:prstGeom prst="rect">
            <a:avLst/>
          </a:prstGeom>
        </p:spPr>
      </p:pic>
      <p:cxnSp>
        <p:nvCxnSpPr>
          <p:cNvPr id="11" name="Straight Connector 10"/>
          <p:cNvCxnSpPr/>
          <p:nvPr userDrawn="1"/>
        </p:nvCxnSpPr>
        <p:spPr>
          <a:xfrm>
            <a:off x="1148688" y="0"/>
            <a:ext cx="0" cy="6858000"/>
          </a:xfrm>
          <a:prstGeom prst="line">
            <a:avLst/>
          </a:prstGeom>
          <a:ln w="34925">
            <a:solidFill>
              <a:srgbClr val="0000FF"/>
            </a:solidFill>
          </a:ln>
        </p:spPr>
        <p:style>
          <a:lnRef idx="2">
            <a:schemeClr val="accent1"/>
          </a:lnRef>
          <a:fillRef idx="0">
            <a:schemeClr val="accent1"/>
          </a:fillRef>
          <a:effectRef idx="1">
            <a:schemeClr val="accent1"/>
          </a:effectRef>
          <a:fontRef idx="minor">
            <a:schemeClr val="tx1"/>
          </a:fontRef>
        </p:style>
      </p:cxnSp>
      <p:sp>
        <p:nvSpPr>
          <p:cNvPr id="15" name="Title 1"/>
          <p:cNvSpPr>
            <a:spLocks noGrp="1"/>
          </p:cNvSpPr>
          <p:nvPr>
            <p:ph type="title"/>
          </p:nvPr>
        </p:nvSpPr>
        <p:spPr>
          <a:xfrm>
            <a:off x="1373371" y="274639"/>
            <a:ext cx="10520288" cy="114300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3" name="Content Placeholder 2"/>
          <p:cNvSpPr>
            <a:spLocks noGrp="1"/>
          </p:cNvSpPr>
          <p:nvPr>
            <p:ph idx="1"/>
          </p:nvPr>
        </p:nvSpPr>
        <p:spPr>
          <a:xfrm>
            <a:off x="1373371" y="1614418"/>
            <a:ext cx="10520288" cy="5066391"/>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1084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dirty="0"/>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dirty="0"/>
              <a:t>Click to add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5" name="Rectangle 14"/>
          <p:cNvSpPr/>
          <p:nvPr userDrawn="1"/>
        </p:nvSpPr>
        <p:spPr>
          <a:xfrm>
            <a:off x="1151065" y="1522152"/>
            <a:ext cx="11040935" cy="533584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4" name="Picture 13" descr="Great_Sphinx_of_Giza fa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1064" y="1522153"/>
            <a:ext cx="11040936" cy="5335848"/>
          </a:xfrm>
          <a:prstGeom prst="rect">
            <a:avLst/>
          </a:prstGeom>
        </p:spPr>
      </p:pic>
      <p:cxnSp>
        <p:nvCxnSpPr>
          <p:cNvPr id="12" name="Straight Connector 11"/>
          <p:cNvCxnSpPr/>
          <p:nvPr userDrawn="1"/>
        </p:nvCxnSpPr>
        <p:spPr>
          <a:xfrm flipH="1">
            <a:off x="815134" y="1495428"/>
            <a:ext cx="11376865" cy="0"/>
          </a:xfrm>
          <a:prstGeom prst="line">
            <a:avLst/>
          </a:prstGeom>
          <a:ln w="34925">
            <a:solidFill>
              <a:srgbClr val="0000FF"/>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1146699"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 </a:t>
            </a:r>
          </a:p>
        </p:txBody>
      </p:sp>
      <p:pic>
        <p:nvPicPr>
          <p:cNvPr id="17" name="Picture 16"/>
          <p:cNvPicPr>
            <a:picLocks noChangeAspect="1"/>
          </p:cNvPicPr>
          <p:nvPr userDrawn="1"/>
        </p:nvPicPr>
        <p:blipFill rotWithShape="1">
          <a:blip r:embed="rId4"/>
          <a:srcRect l="13959" r="10494"/>
          <a:stretch/>
        </p:blipFill>
        <p:spPr>
          <a:xfrm>
            <a:off x="-1" y="1"/>
            <a:ext cx="1126833" cy="1585367"/>
          </a:xfrm>
          <a:prstGeom prst="rect">
            <a:avLst/>
          </a:prstGeom>
        </p:spPr>
      </p:pic>
      <p:pic>
        <p:nvPicPr>
          <p:cNvPr id="20" name="Picture 19"/>
          <p:cNvPicPr>
            <a:picLocks noChangeAspect="1"/>
          </p:cNvPicPr>
          <p:nvPr userDrawn="1"/>
        </p:nvPicPr>
        <p:blipFill>
          <a:blip r:embed="rId5"/>
          <a:stretch>
            <a:fillRect/>
          </a:stretch>
        </p:blipFill>
        <p:spPr>
          <a:xfrm>
            <a:off x="17619" y="3266572"/>
            <a:ext cx="1109213" cy="1958155"/>
          </a:xfrm>
          <a:prstGeom prst="rect">
            <a:avLst/>
          </a:prstGeom>
        </p:spPr>
      </p:pic>
      <p:pic>
        <p:nvPicPr>
          <p:cNvPr id="21" name="Picture 20"/>
          <p:cNvPicPr>
            <a:picLocks noChangeAspect="1"/>
          </p:cNvPicPr>
          <p:nvPr userDrawn="1"/>
        </p:nvPicPr>
        <p:blipFill>
          <a:blip r:embed="rId6"/>
          <a:stretch>
            <a:fillRect/>
          </a:stretch>
        </p:blipFill>
        <p:spPr>
          <a:xfrm>
            <a:off x="-1" y="5224728"/>
            <a:ext cx="1126832" cy="1633273"/>
          </a:xfrm>
          <a:prstGeom prst="rect">
            <a:avLst/>
          </a:prstGeom>
        </p:spPr>
      </p:pic>
      <p:pic>
        <p:nvPicPr>
          <p:cNvPr id="19" name="Picture 18"/>
          <p:cNvPicPr>
            <a:picLocks noChangeAspect="1"/>
          </p:cNvPicPr>
          <p:nvPr userDrawn="1"/>
        </p:nvPicPr>
        <p:blipFill rotWithShape="1">
          <a:blip r:embed="rId7"/>
          <a:srcRect r="11354"/>
          <a:stretch/>
        </p:blipFill>
        <p:spPr>
          <a:xfrm>
            <a:off x="1" y="1585367"/>
            <a:ext cx="1126831" cy="1681205"/>
          </a:xfrm>
          <a:prstGeom prst="rect">
            <a:avLst/>
          </a:prstGeom>
        </p:spPr>
      </p:pic>
      <p:cxnSp>
        <p:nvCxnSpPr>
          <p:cNvPr id="11" name="Straight Connector 10"/>
          <p:cNvCxnSpPr/>
          <p:nvPr userDrawn="1"/>
        </p:nvCxnSpPr>
        <p:spPr>
          <a:xfrm>
            <a:off x="1148688" y="0"/>
            <a:ext cx="0" cy="6858000"/>
          </a:xfrm>
          <a:prstGeom prst="line">
            <a:avLst/>
          </a:prstGeom>
          <a:ln w="34925">
            <a:solidFill>
              <a:srgbClr val="0000FF"/>
            </a:solidFill>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1373371" y="274639"/>
            <a:ext cx="10520288" cy="114300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3" name="Content Placeholder 2"/>
          <p:cNvSpPr>
            <a:spLocks noGrp="1"/>
          </p:cNvSpPr>
          <p:nvPr>
            <p:ph sz="half" idx="1"/>
          </p:nvPr>
        </p:nvSpPr>
        <p:spPr>
          <a:xfrm>
            <a:off x="1373370" y="1600202"/>
            <a:ext cx="5133473" cy="506614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0257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dirty="0"/>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43318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dirty="0"/>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dirty="0"/>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dirty="0"/>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dirty="0"/>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311629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dirty="0"/>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dirty="0"/>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dirty="0"/>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836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dirty="0"/>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dirty="0"/>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dirty="0"/>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r>
              <a:rPr lang="en-US"/>
              <a:t>Click to edit Master title style</a:t>
            </a:r>
            <a:endParaRPr lang="en-US" dirty="0"/>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r>
              <a:rPr lang="en-US"/>
              <a:t>Click icon to add picture</a:t>
            </a:r>
            <a:endParaRPr lang="en-US" dirty="0"/>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0710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dirty="0"/>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0" r:id="rId3"/>
    <p:sldLayoutId id="2147483653" r:id="rId4"/>
    <p:sldLayoutId id="2147483668" r:id="rId5"/>
    <p:sldLayoutId id="2147483685" r:id="rId6"/>
    <p:sldLayoutId id="2147483686" r:id="rId7"/>
    <p:sldLayoutId id="2147483687" r:id="rId8"/>
    <p:sldLayoutId id="2147483688" r:id="rId9"/>
    <p:sldLayoutId id="2147483689" r:id="rId10"/>
    <p:sldLayoutId id="2147483691" r:id="rId11"/>
    <p:sldLayoutId id="2147483692" r:id="rId12"/>
    <p:sldLayoutId id="2147483676" r:id="rId13"/>
    <p:sldLayoutId id="2147483656" r:id="rId14"/>
    <p:sldLayoutId id="2147483657" r:id="rId15"/>
    <p:sldLayoutId id="2147483658" r:id="rId16"/>
    <p:sldLayoutId id="2147483659" r:id="rId17"/>
    <p:sldLayoutId id="2147483693" r:id="rId18"/>
    <p:sldLayoutId id="2147483694" r:id="rId19"/>
    <p:sldLayoutId id="2147483695" r:id="rId20"/>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vimeo.com/562263873/dbbe0f2675" TargetMode="Externa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vimeo.com/562264094/22960edffc" TargetMode="Externa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hyperlink" Target="https://vimeo.com/562264816/b9389d1526" TargetMode="External"/><Relationship Id="rId2" Type="http://schemas.openxmlformats.org/officeDocument/2006/relationships/hyperlink" Target="https://vimeo.com/562264560/c46b5989bf" TargetMode="Externa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0.xml"/><Relationship Id="rId5" Type="http://schemas.microsoft.com/office/2007/relationships/hdphoto" Target="../media/hdphoto4.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vimeo.com/562263411/2cc986a482" TargetMode="Externa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C14C-6974-33C0-B3D8-9382D6B1DADC}"/>
              </a:ext>
            </a:extLst>
          </p:cNvPr>
          <p:cNvSpPr>
            <a:spLocks noGrp="1"/>
          </p:cNvSpPr>
          <p:nvPr>
            <p:ph type="title"/>
          </p:nvPr>
        </p:nvSpPr>
        <p:spPr>
          <a:xfrm>
            <a:off x="1550564" y="1057274"/>
            <a:ext cx="9875463" cy="999746"/>
          </a:xfrm>
        </p:spPr>
        <p:txBody>
          <a:bodyPr anchor="b">
            <a:normAutofit/>
          </a:bodyPr>
          <a:lstStyle/>
          <a:p>
            <a:r>
              <a:rPr lang="en-US" dirty="0"/>
              <a:t>PYRAMIDS OF THE OLD KINGDOM</a:t>
            </a:r>
            <a:endParaRPr lang="en-CA" dirty="0"/>
          </a:p>
        </p:txBody>
      </p:sp>
      <p:pic>
        <p:nvPicPr>
          <p:cNvPr id="3" name="Picture 2">
            <a:extLst>
              <a:ext uri="{FF2B5EF4-FFF2-40B4-BE49-F238E27FC236}">
                <a16:creationId xmlns:a16="http://schemas.microsoft.com/office/drawing/2014/main" id="{B3EC30C1-5344-C20F-717A-F9AAFE218A1E}"/>
              </a:ext>
            </a:extLst>
          </p:cNvPr>
          <p:cNvPicPr>
            <a:picLocks noChangeAspect="1"/>
          </p:cNvPicPr>
          <p:nvPr/>
        </p:nvPicPr>
        <p:blipFill rotWithShape="1">
          <a:blip r:embed="rId2"/>
          <a:srcRect l="2151" r="-1" b="-1"/>
          <a:stretch/>
        </p:blipFill>
        <p:spPr>
          <a:xfrm>
            <a:off x="1550564" y="2303028"/>
            <a:ext cx="5829147" cy="3961593"/>
          </a:xfrm>
          <a:prstGeom prst="rect">
            <a:avLst/>
          </a:prstGeom>
          <a:noFill/>
        </p:spPr>
      </p:pic>
      <p:pic>
        <p:nvPicPr>
          <p:cNvPr id="4" name="Picture 3">
            <a:extLst>
              <a:ext uri="{FF2B5EF4-FFF2-40B4-BE49-F238E27FC236}">
                <a16:creationId xmlns:a16="http://schemas.microsoft.com/office/drawing/2014/main" id="{5E734637-87B5-1D4E-75B8-5785B965A9D0}"/>
              </a:ext>
            </a:extLst>
          </p:cNvPr>
          <p:cNvPicPr>
            <a:picLocks noChangeAspect="1"/>
          </p:cNvPicPr>
          <p:nvPr/>
        </p:nvPicPr>
        <p:blipFill rotWithShape="1">
          <a:blip r:embed="rId3"/>
          <a:srcRect l="16975" r="24300" b="-3"/>
          <a:stretch/>
        </p:blipFill>
        <p:spPr>
          <a:xfrm>
            <a:off x="7940842" y="2303028"/>
            <a:ext cx="3485184" cy="3961593"/>
          </a:xfrm>
          <a:prstGeom prst="rect">
            <a:avLst/>
          </a:prstGeom>
          <a:noFill/>
        </p:spPr>
      </p:pic>
      <p:sp>
        <p:nvSpPr>
          <p:cNvPr id="9" name="Slide Number Placeholder 4">
            <a:extLst>
              <a:ext uri="{FF2B5EF4-FFF2-40B4-BE49-F238E27FC236}">
                <a16:creationId xmlns:a16="http://schemas.microsoft.com/office/drawing/2014/main" id="{EF437202-6BB1-9109-0470-792CECD997F9}"/>
              </a:ext>
            </a:extLst>
          </p:cNvPr>
          <p:cNvSpPr>
            <a:spLocks noGrp="1"/>
          </p:cNvSpPr>
          <p:nvPr>
            <p:ph type="sldNum" sz="quarter" idx="10"/>
          </p:nvPr>
        </p:nvSpPr>
        <p:spPr>
          <a:xfrm>
            <a:off x="10438475" y="457199"/>
            <a:ext cx="987552" cy="471489"/>
          </a:xfrm>
        </p:spPr>
        <p:txBody>
          <a:bodyPr/>
          <a:lstStyle/>
          <a:p>
            <a:pPr>
              <a:spcAft>
                <a:spcPts val="600"/>
              </a:spcAft>
            </a:pPr>
            <a:fld id="{48F63A3B-78C7-47BE-AE5E-E10140E04643}" type="slidenum">
              <a:rPr lang="en-US" smtClean="0"/>
              <a:pPr>
                <a:spcAft>
                  <a:spcPts val="600"/>
                </a:spcAft>
              </a:pPr>
              <a:t>1</a:t>
            </a:fld>
            <a:endParaRPr lang="en-US"/>
          </a:p>
        </p:txBody>
      </p:sp>
    </p:spTree>
    <p:extLst>
      <p:ext uri="{BB962C8B-B14F-4D97-AF65-F5344CB8AC3E}">
        <p14:creationId xmlns:p14="http://schemas.microsoft.com/office/powerpoint/2010/main" val="2105131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Sneferu’s</a:t>
            </a:r>
            <a:r>
              <a:rPr lang="en-US" dirty="0"/>
              <a:t> Pyramids</a:t>
            </a:r>
          </a:p>
        </p:txBody>
      </p:sp>
      <p:sp>
        <p:nvSpPr>
          <p:cNvPr id="3" name="Content Placeholder 2"/>
          <p:cNvSpPr>
            <a:spLocks noGrp="1"/>
          </p:cNvSpPr>
          <p:nvPr>
            <p:ph idx="1"/>
          </p:nvPr>
        </p:nvSpPr>
        <p:spPr>
          <a:xfrm>
            <a:off x="1373372" y="1614418"/>
            <a:ext cx="4989904" cy="5066391"/>
          </a:xfrm>
        </p:spPr>
        <p:txBody>
          <a:bodyPr>
            <a:normAutofit lnSpcReduction="10000"/>
          </a:bodyPr>
          <a:lstStyle/>
          <a:p>
            <a:r>
              <a:rPr lang="en-US" dirty="0"/>
              <a:t>First attempted to fill in the step pyramid at Medium but this collapsed under the added weight</a:t>
            </a:r>
          </a:p>
          <a:p>
            <a:r>
              <a:rPr lang="en-US" dirty="0"/>
              <a:t>Second attempt resulted in the </a:t>
            </a:r>
            <a:r>
              <a:rPr lang="en-US" b="1" dirty="0"/>
              <a:t>Bent Pyramid </a:t>
            </a:r>
            <a:r>
              <a:rPr lang="en-US" dirty="0"/>
              <a:t>when architects realized the angle was too steep</a:t>
            </a:r>
          </a:p>
          <a:p>
            <a:r>
              <a:rPr lang="en-US" dirty="0"/>
              <a:t>The third attempt was a success and the </a:t>
            </a:r>
            <a:r>
              <a:rPr lang="en-US" b="1" dirty="0"/>
              <a:t>Red Pyramid</a:t>
            </a:r>
            <a:r>
              <a:rPr lang="en-US" dirty="0"/>
              <a:t> would be history’s first ‘true’ pyramid</a:t>
            </a:r>
          </a:p>
        </p:txBody>
      </p:sp>
      <p:pic>
        <p:nvPicPr>
          <p:cNvPr id="4" name="Picture 3"/>
          <p:cNvPicPr>
            <a:picLocks noChangeAspect="1"/>
          </p:cNvPicPr>
          <p:nvPr/>
        </p:nvPicPr>
        <p:blipFill rotWithShape="1">
          <a:blip r:embed="rId2"/>
          <a:srcRect l="9089" r="9975"/>
          <a:stretch/>
        </p:blipFill>
        <p:spPr>
          <a:xfrm>
            <a:off x="9362031" y="2240395"/>
            <a:ext cx="2740237" cy="2246485"/>
          </a:xfrm>
          <a:prstGeom prst="rect">
            <a:avLst/>
          </a:prstGeom>
        </p:spPr>
      </p:pic>
      <p:pic>
        <p:nvPicPr>
          <p:cNvPr id="5" name="Picture 4"/>
          <p:cNvPicPr>
            <a:picLocks noChangeAspect="1"/>
          </p:cNvPicPr>
          <p:nvPr/>
        </p:nvPicPr>
        <p:blipFill rotWithShape="1">
          <a:blip r:embed="rId3"/>
          <a:srcRect t="5958" b="12971"/>
          <a:stretch/>
        </p:blipFill>
        <p:spPr>
          <a:xfrm>
            <a:off x="7013286" y="4617605"/>
            <a:ext cx="4707399" cy="2063204"/>
          </a:xfrm>
          <a:prstGeom prst="rect">
            <a:avLst/>
          </a:prstGeom>
        </p:spPr>
      </p:pic>
      <p:pic>
        <p:nvPicPr>
          <p:cNvPr id="6" name="Picture 5"/>
          <p:cNvPicPr>
            <a:picLocks noChangeAspect="1"/>
          </p:cNvPicPr>
          <p:nvPr/>
        </p:nvPicPr>
        <p:blipFill rotWithShape="1">
          <a:blip r:embed="rId4"/>
          <a:srcRect l="9461" r="13567" b="18868"/>
          <a:stretch/>
        </p:blipFill>
        <p:spPr>
          <a:xfrm>
            <a:off x="6269427" y="1614417"/>
            <a:ext cx="2950479" cy="2332432"/>
          </a:xfrm>
          <a:prstGeom prst="rect">
            <a:avLst/>
          </a:prstGeom>
        </p:spPr>
      </p:pic>
      <p:sp>
        <p:nvSpPr>
          <p:cNvPr id="8" name="TextBox 7"/>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291116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3371" y="6019992"/>
            <a:ext cx="10520288" cy="660817"/>
          </a:xfrm>
        </p:spPr>
        <p:txBody>
          <a:bodyPr>
            <a:normAutofit/>
          </a:bodyPr>
          <a:lstStyle/>
          <a:p>
            <a:pPr marL="0" indent="0">
              <a:buNone/>
            </a:pPr>
            <a:r>
              <a:rPr lang="en-US" sz="2667" i="1" dirty="0"/>
              <a:t>Medium Pyramid of </a:t>
            </a:r>
            <a:r>
              <a:rPr lang="en-US" sz="2667" i="1" dirty="0" err="1"/>
              <a:t>Sneferu</a:t>
            </a:r>
            <a:r>
              <a:rPr lang="en-US" sz="2667" i="1" dirty="0"/>
              <a:t> </a:t>
            </a:r>
          </a:p>
        </p:txBody>
      </p:sp>
      <p:pic>
        <p:nvPicPr>
          <p:cNvPr id="5" name="Picture 4"/>
          <p:cNvPicPr>
            <a:picLocks noChangeAspect="1"/>
          </p:cNvPicPr>
          <p:nvPr/>
        </p:nvPicPr>
        <p:blipFill rotWithShape="1">
          <a:blip r:embed="rId2"/>
          <a:srcRect t="7730" b="23941"/>
          <a:stretch/>
        </p:blipFill>
        <p:spPr>
          <a:xfrm>
            <a:off x="1376138" y="205225"/>
            <a:ext cx="10517521" cy="5387208"/>
          </a:xfrm>
          <a:prstGeom prst="rect">
            <a:avLst/>
          </a:prstGeom>
        </p:spPr>
      </p:pic>
      <p:sp>
        <p:nvSpPr>
          <p:cNvPr id="6" name="TextBox 5"/>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2186662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3371" y="6015525"/>
            <a:ext cx="10520288" cy="665283"/>
          </a:xfrm>
        </p:spPr>
        <p:txBody>
          <a:bodyPr>
            <a:normAutofit/>
          </a:bodyPr>
          <a:lstStyle/>
          <a:p>
            <a:pPr marL="0" indent="0">
              <a:buNone/>
            </a:pPr>
            <a:r>
              <a:rPr lang="en-US" sz="2667" i="1" dirty="0"/>
              <a:t>Bent Pyramid of </a:t>
            </a:r>
            <a:r>
              <a:rPr lang="en-US" sz="2667" i="1" dirty="0" err="1"/>
              <a:t>Sneferu</a:t>
            </a:r>
            <a:r>
              <a:rPr lang="en-US" sz="2667" i="1" dirty="0"/>
              <a:t> </a:t>
            </a:r>
          </a:p>
        </p:txBody>
      </p:sp>
      <p:pic>
        <p:nvPicPr>
          <p:cNvPr id="2" name="Picture 1"/>
          <p:cNvPicPr>
            <a:picLocks noChangeAspect="1"/>
          </p:cNvPicPr>
          <p:nvPr/>
        </p:nvPicPr>
        <p:blipFill rotWithShape="1">
          <a:blip r:embed="rId2"/>
          <a:srcRect t="4988" b="19701"/>
          <a:stretch/>
        </p:blipFill>
        <p:spPr>
          <a:xfrm>
            <a:off x="1373371" y="188125"/>
            <a:ext cx="10520288" cy="5827401"/>
          </a:xfrm>
          <a:prstGeom prst="rect">
            <a:avLst/>
          </a:prstGeom>
        </p:spPr>
      </p:pic>
      <p:sp>
        <p:nvSpPr>
          <p:cNvPr id="5" name="TextBox 4"/>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1577901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3371" y="6037093"/>
            <a:ext cx="10520288" cy="643716"/>
          </a:xfrm>
        </p:spPr>
        <p:txBody>
          <a:bodyPr>
            <a:normAutofit/>
          </a:bodyPr>
          <a:lstStyle/>
          <a:p>
            <a:pPr marL="0" indent="0">
              <a:buNone/>
            </a:pPr>
            <a:r>
              <a:rPr lang="en-US" sz="2667" i="1" dirty="0"/>
              <a:t>Red Pyramid of </a:t>
            </a:r>
            <a:r>
              <a:rPr lang="en-US" sz="2667" i="1" dirty="0" err="1"/>
              <a:t>Sneferu</a:t>
            </a:r>
            <a:r>
              <a:rPr lang="en-US" sz="2667" i="1" dirty="0"/>
              <a:t> </a:t>
            </a:r>
          </a:p>
        </p:txBody>
      </p:sp>
      <p:pic>
        <p:nvPicPr>
          <p:cNvPr id="4" name="Picture 3"/>
          <p:cNvPicPr>
            <a:picLocks noChangeAspect="1"/>
          </p:cNvPicPr>
          <p:nvPr/>
        </p:nvPicPr>
        <p:blipFill>
          <a:blip r:embed="rId2"/>
          <a:stretch>
            <a:fillRect/>
          </a:stretch>
        </p:blipFill>
        <p:spPr>
          <a:xfrm>
            <a:off x="1373371" y="148711"/>
            <a:ext cx="10520288" cy="5695749"/>
          </a:xfrm>
          <a:prstGeom prst="rect">
            <a:avLst/>
          </a:prstGeom>
        </p:spPr>
      </p:pic>
      <p:sp>
        <p:nvSpPr>
          <p:cNvPr id="6" name="TextBox 5"/>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3226939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Great Pyramid of Giza</a:t>
            </a:r>
          </a:p>
        </p:txBody>
      </p:sp>
      <p:sp>
        <p:nvSpPr>
          <p:cNvPr id="5" name="Content Placeholder 4"/>
          <p:cNvSpPr>
            <a:spLocks noGrp="1"/>
          </p:cNvSpPr>
          <p:nvPr>
            <p:ph idx="1"/>
          </p:nvPr>
        </p:nvSpPr>
        <p:spPr>
          <a:xfrm>
            <a:off x="1373372" y="1614418"/>
            <a:ext cx="5178065" cy="5066391"/>
          </a:xfrm>
        </p:spPr>
        <p:txBody>
          <a:bodyPr>
            <a:normAutofit/>
          </a:bodyPr>
          <a:lstStyle/>
          <a:p>
            <a:r>
              <a:rPr lang="en-US" dirty="0"/>
              <a:t>Khufu, son of </a:t>
            </a:r>
            <a:r>
              <a:rPr lang="en-US" dirty="0" err="1"/>
              <a:t>Sneferu</a:t>
            </a:r>
            <a:r>
              <a:rPr lang="en-US" dirty="0"/>
              <a:t>, would build the largest pyramid in Egypt’s history</a:t>
            </a:r>
          </a:p>
          <a:p>
            <a:r>
              <a:rPr lang="en-US" dirty="0"/>
              <a:t>The </a:t>
            </a:r>
            <a:r>
              <a:rPr lang="en-US" b="1" dirty="0"/>
              <a:t>Great</a:t>
            </a:r>
            <a:r>
              <a:rPr lang="en-US" dirty="0"/>
              <a:t> </a:t>
            </a:r>
            <a:r>
              <a:rPr lang="en-US" b="1" dirty="0"/>
              <a:t>Pyramid</a:t>
            </a:r>
            <a:r>
              <a:rPr lang="en-US" dirty="0"/>
              <a:t> was one of the seven wonders of the ancient world and the only one that remains</a:t>
            </a:r>
          </a:p>
          <a:p>
            <a:r>
              <a:rPr lang="en-US" dirty="0"/>
              <a:t>Was the tallest structure built by humans for almost 4000 years</a:t>
            </a:r>
          </a:p>
        </p:txBody>
      </p:sp>
      <p:pic>
        <p:nvPicPr>
          <p:cNvPr id="8" name="Picture 7"/>
          <p:cNvPicPr>
            <a:picLocks noChangeAspect="1"/>
          </p:cNvPicPr>
          <p:nvPr/>
        </p:nvPicPr>
        <p:blipFill>
          <a:blip r:embed="rId2"/>
          <a:stretch>
            <a:fillRect/>
          </a:stretch>
        </p:blipFill>
        <p:spPr>
          <a:xfrm>
            <a:off x="6551437" y="2689451"/>
            <a:ext cx="5606228" cy="3739311"/>
          </a:xfrm>
          <a:prstGeom prst="rect">
            <a:avLst/>
          </a:prstGeom>
        </p:spPr>
      </p:pic>
      <p:pic>
        <p:nvPicPr>
          <p:cNvPr id="6" name="Picture 5"/>
          <p:cNvPicPr>
            <a:picLocks noChangeAspect="1"/>
          </p:cNvPicPr>
          <p:nvPr/>
        </p:nvPicPr>
        <p:blipFill>
          <a:blip r:embed="rId3"/>
          <a:stretch>
            <a:fillRect/>
          </a:stretch>
        </p:blipFill>
        <p:spPr>
          <a:xfrm>
            <a:off x="10411985" y="1614418"/>
            <a:ext cx="1669816" cy="2755197"/>
          </a:xfrm>
          <a:prstGeom prst="rect">
            <a:avLst/>
          </a:prstGeom>
        </p:spPr>
      </p:pic>
      <p:sp>
        <p:nvSpPr>
          <p:cNvPr id="9" name="TextBox 8"/>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146244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3371" y="6037093"/>
            <a:ext cx="10520288" cy="643716"/>
          </a:xfrm>
        </p:spPr>
        <p:txBody>
          <a:bodyPr>
            <a:normAutofit/>
          </a:bodyPr>
          <a:lstStyle/>
          <a:p>
            <a:pPr marL="0" indent="0">
              <a:buNone/>
            </a:pPr>
            <a:r>
              <a:rPr lang="en-US" sz="2667" i="1" dirty="0"/>
              <a:t>Great Pyramid of Giza </a:t>
            </a:r>
          </a:p>
        </p:txBody>
      </p:sp>
      <p:pic>
        <p:nvPicPr>
          <p:cNvPr id="2" name="Picture 1"/>
          <p:cNvPicPr>
            <a:picLocks noChangeAspect="1"/>
          </p:cNvPicPr>
          <p:nvPr/>
        </p:nvPicPr>
        <p:blipFill rotWithShape="1">
          <a:blip r:embed="rId2"/>
          <a:srcRect t="12253"/>
          <a:stretch/>
        </p:blipFill>
        <p:spPr>
          <a:xfrm>
            <a:off x="1783906" y="179559"/>
            <a:ext cx="9745255" cy="5703613"/>
          </a:xfrm>
          <a:prstGeom prst="rect">
            <a:avLst/>
          </a:prstGeom>
        </p:spPr>
      </p:pic>
      <p:sp>
        <p:nvSpPr>
          <p:cNvPr id="5" name="TextBox 4"/>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1185802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Great Pyramids of Giza</a:t>
            </a:r>
          </a:p>
        </p:txBody>
      </p:sp>
      <p:sp>
        <p:nvSpPr>
          <p:cNvPr id="5" name="Content Placeholder 4"/>
          <p:cNvSpPr>
            <a:spLocks noGrp="1"/>
          </p:cNvSpPr>
          <p:nvPr>
            <p:ph idx="1"/>
          </p:nvPr>
        </p:nvSpPr>
        <p:spPr>
          <a:xfrm>
            <a:off x="1373371" y="1614418"/>
            <a:ext cx="5810972" cy="5066391"/>
          </a:xfrm>
        </p:spPr>
        <p:txBody>
          <a:bodyPr>
            <a:normAutofit/>
          </a:bodyPr>
          <a:lstStyle/>
          <a:p>
            <a:r>
              <a:rPr lang="en-US" dirty="0"/>
              <a:t>Originally the Great Pyramid was covered in smooth limestone that would have shone white in the distance</a:t>
            </a:r>
          </a:p>
          <a:p>
            <a:r>
              <a:rPr lang="en-US" dirty="0"/>
              <a:t>The limestone has since crumbled away and what is visible is the underlying stepped core structure</a:t>
            </a:r>
          </a:p>
        </p:txBody>
      </p:sp>
      <p:pic>
        <p:nvPicPr>
          <p:cNvPr id="2" name="Picture 1" descr="Whtie Pyramid.jpg"/>
          <p:cNvPicPr>
            <a:picLocks noChangeAspect="1"/>
          </p:cNvPicPr>
          <p:nvPr/>
        </p:nvPicPr>
        <p:blipFill rotWithShape="1">
          <a:blip r:embed="rId2">
            <a:extLst>
              <a:ext uri="{28A0092B-C50C-407E-A947-70E740481C1C}">
                <a14:useLocalDpi xmlns:a14="http://schemas.microsoft.com/office/drawing/2010/main" val="0"/>
              </a:ext>
            </a:extLst>
          </a:blip>
          <a:srcRect l="1546" r="1212"/>
          <a:stretch/>
        </p:blipFill>
        <p:spPr>
          <a:xfrm>
            <a:off x="7184344" y="1614417"/>
            <a:ext cx="4841073" cy="2804707"/>
          </a:xfrm>
          <a:prstGeom prst="rect">
            <a:avLst/>
          </a:prstGeom>
        </p:spPr>
      </p:pic>
      <p:pic>
        <p:nvPicPr>
          <p:cNvPr id="6" name="Picture 5"/>
          <p:cNvPicPr>
            <a:picLocks noChangeAspect="1"/>
          </p:cNvPicPr>
          <p:nvPr/>
        </p:nvPicPr>
        <p:blipFill>
          <a:blip r:embed="rId3"/>
          <a:stretch>
            <a:fillRect/>
          </a:stretch>
        </p:blipFill>
        <p:spPr>
          <a:xfrm>
            <a:off x="7738356" y="4202216"/>
            <a:ext cx="3779019" cy="2478592"/>
          </a:xfrm>
          <a:prstGeom prst="rect">
            <a:avLst/>
          </a:prstGeom>
        </p:spPr>
      </p:pic>
      <p:sp>
        <p:nvSpPr>
          <p:cNvPr id="8" name="TextBox 7"/>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52146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Great Pyramid of Giza</a:t>
            </a:r>
          </a:p>
        </p:txBody>
      </p:sp>
      <p:sp>
        <p:nvSpPr>
          <p:cNvPr id="3" name="Content Placeholder 2"/>
          <p:cNvSpPr>
            <a:spLocks noGrp="1"/>
          </p:cNvSpPr>
          <p:nvPr>
            <p:ph idx="1"/>
          </p:nvPr>
        </p:nvSpPr>
        <p:spPr>
          <a:xfrm>
            <a:off x="1373370" y="1614418"/>
            <a:ext cx="7409772" cy="5066391"/>
          </a:xfrm>
        </p:spPr>
        <p:txBody>
          <a:bodyPr>
            <a:normAutofit/>
          </a:bodyPr>
          <a:lstStyle/>
          <a:p>
            <a:r>
              <a:rPr lang="en-US" dirty="0"/>
              <a:t>Before the Egyptians laid </a:t>
            </a:r>
            <a:br>
              <a:rPr lang="en-US" dirty="0"/>
            </a:br>
            <a:r>
              <a:rPr lang="en-US" dirty="0"/>
              <a:t>the first stone, precise </a:t>
            </a:r>
            <a:br>
              <a:rPr lang="en-US" dirty="0"/>
            </a:br>
            <a:r>
              <a:rPr lang="en-US" dirty="0"/>
              <a:t>measurements were </a:t>
            </a:r>
            <a:br>
              <a:rPr lang="en-US" dirty="0"/>
            </a:br>
            <a:r>
              <a:rPr lang="en-US" dirty="0"/>
              <a:t>taken using the stars as </a:t>
            </a:r>
            <a:br>
              <a:rPr lang="en-US" dirty="0"/>
            </a:br>
            <a:r>
              <a:rPr lang="en-US" dirty="0"/>
              <a:t>guides</a:t>
            </a:r>
          </a:p>
          <a:p>
            <a:r>
              <a:rPr lang="en-US" dirty="0"/>
              <a:t>One controversial theory </a:t>
            </a:r>
            <a:br>
              <a:rPr lang="en-US" dirty="0"/>
            </a:br>
            <a:r>
              <a:rPr lang="en-US" dirty="0"/>
              <a:t>suggests that all three pyramids of Giza – of which Khufu’s is the largest and oldest – are aligned with the Constellation of Orion </a:t>
            </a:r>
          </a:p>
          <a:p>
            <a:r>
              <a:rPr lang="en-US" dirty="0">
                <a:hlinkClick r:id="rId2"/>
              </a:rPr>
              <a:t>Video 2</a:t>
            </a:r>
            <a:endParaRPr lang="en-US" dirty="0"/>
          </a:p>
        </p:txBody>
      </p:sp>
      <p:pic>
        <p:nvPicPr>
          <p:cNvPr id="5" name="Picture 4"/>
          <p:cNvPicPr>
            <a:picLocks noChangeAspect="1"/>
          </p:cNvPicPr>
          <p:nvPr/>
        </p:nvPicPr>
        <p:blipFill>
          <a:blip r:embed="rId3"/>
          <a:stretch>
            <a:fillRect/>
          </a:stretch>
        </p:blipFill>
        <p:spPr>
          <a:xfrm>
            <a:off x="8685171" y="3987550"/>
            <a:ext cx="2922532" cy="2824295"/>
          </a:xfrm>
          <a:prstGeom prst="rect">
            <a:avLst/>
          </a:prstGeom>
        </p:spPr>
      </p:pic>
      <p:pic>
        <p:nvPicPr>
          <p:cNvPr id="7" name="Picture 6"/>
          <p:cNvPicPr>
            <a:picLocks noChangeAspect="1"/>
          </p:cNvPicPr>
          <p:nvPr/>
        </p:nvPicPr>
        <p:blipFill>
          <a:blip r:embed="rId4"/>
          <a:stretch>
            <a:fillRect/>
          </a:stretch>
        </p:blipFill>
        <p:spPr>
          <a:xfrm>
            <a:off x="6852444" y="1639568"/>
            <a:ext cx="2475392" cy="2322833"/>
          </a:xfrm>
          <a:prstGeom prst="rect">
            <a:avLst/>
          </a:prstGeom>
        </p:spPr>
      </p:pic>
      <p:pic>
        <p:nvPicPr>
          <p:cNvPr id="8" name="Picture 7"/>
          <p:cNvPicPr>
            <a:picLocks noChangeAspect="1"/>
          </p:cNvPicPr>
          <p:nvPr/>
        </p:nvPicPr>
        <p:blipFill>
          <a:blip r:embed="rId5"/>
          <a:stretch>
            <a:fillRect/>
          </a:stretch>
        </p:blipFill>
        <p:spPr>
          <a:xfrm>
            <a:off x="9649838" y="1637853"/>
            <a:ext cx="2243821" cy="2239127"/>
          </a:xfrm>
          <a:prstGeom prst="rect">
            <a:avLst/>
          </a:prstGeom>
        </p:spPr>
      </p:pic>
      <p:sp>
        <p:nvSpPr>
          <p:cNvPr id="10" name="TextBox 9"/>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267195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Great Pyramid of Giza</a:t>
            </a:r>
          </a:p>
        </p:txBody>
      </p:sp>
      <p:sp>
        <p:nvSpPr>
          <p:cNvPr id="3" name="Content Placeholder 2"/>
          <p:cNvSpPr>
            <a:spLocks noGrp="1"/>
          </p:cNvSpPr>
          <p:nvPr>
            <p:ph idx="1"/>
          </p:nvPr>
        </p:nvSpPr>
        <p:spPr>
          <a:xfrm>
            <a:off x="1373371" y="1614418"/>
            <a:ext cx="6309163" cy="5066391"/>
          </a:xfrm>
        </p:spPr>
        <p:txBody>
          <a:bodyPr>
            <a:normAutofit/>
          </a:bodyPr>
          <a:lstStyle/>
          <a:p>
            <a:r>
              <a:rPr lang="en-US" dirty="0"/>
              <a:t>Exact mathematical calculations were needed to ensure the structural integrity of the pyramid</a:t>
            </a:r>
          </a:p>
          <a:p>
            <a:r>
              <a:rPr lang="en-US" dirty="0"/>
              <a:t>Estimated that 2.3 million blocks were used in the building of the Great Pyramid, most were quarried close by</a:t>
            </a:r>
          </a:p>
          <a:p>
            <a:r>
              <a:rPr lang="en-US" dirty="0"/>
              <a:t>The largest stones are in the </a:t>
            </a:r>
            <a:br>
              <a:rPr lang="en-US" dirty="0"/>
            </a:br>
            <a:r>
              <a:rPr lang="en-US" dirty="0"/>
              <a:t>King's chamber, weigh between </a:t>
            </a:r>
            <a:br>
              <a:rPr lang="en-US" dirty="0"/>
            </a:br>
            <a:r>
              <a:rPr lang="en-US" dirty="0"/>
              <a:t>20 and 80 tons and were </a:t>
            </a:r>
            <a:br>
              <a:rPr lang="en-US" dirty="0"/>
            </a:br>
            <a:r>
              <a:rPr lang="en-US" dirty="0"/>
              <a:t>transported from 500 miles away</a:t>
            </a:r>
          </a:p>
          <a:p>
            <a:r>
              <a:rPr lang="en-US" dirty="0">
                <a:hlinkClick r:id="rId2"/>
              </a:rPr>
              <a:t>Video 3</a:t>
            </a:r>
            <a:endParaRPr lang="en-US" dirty="0"/>
          </a:p>
        </p:txBody>
      </p:sp>
      <p:pic>
        <p:nvPicPr>
          <p:cNvPr id="5" name="Picture 4"/>
          <p:cNvPicPr>
            <a:picLocks noChangeAspect="1"/>
          </p:cNvPicPr>
          <p:nvPr/>
        </p:nvPicPr>
        <p:blipFill>
          <a:blip r:embed="rId3"/>
          <a:stretch>
            <a:fillRect/>
          </a:stretch>
        </p:blipFill>
        <p:spPr>
          <a:xfrm>
            <a:off x="7682534" y="1614418"/>
            <a:ext cx="4372977" cy="2416300"/>
          </a:xfrm>
          <a:prstGeom prst="rect">
            <a:avLst/>
          </a:prstGeom>
        </p:spPr>
      </p:pic>
      <p:pic>
        <p:nvPicPr>
          <p:cNvPr id="6" name="Picture 5"/>
          <p:cNvPicPr>
            <a:picLocks noChangeAspect="1"/>
          </p:cNvPicPr>
          <p:nvPr/>
        </p:nvPicPr>
        <p:blipFill>
          <a:blip r:embed="rId4"/>
          <a:stretch>
            <a:fillRect/>
          </a:stretch>
        </p:blipFill>
        <p:spPr>
          <a:xfrm>
            <a:off x="7352130" y="4077209"/>
            <a:ext cx="4624101" cy="2603599"/>
          </a:xfrm>
          <a:prstGeom prst="rect">
            <a:avLst/>
          </a:prstGeom>
        </p:spPr>
      </p:pic>
      <p:sp>
        <p:nvSpPr>
          <p:cNvPr id="8" name="TextBox 7"/>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409918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Pyramid Construction</a:t>
            </a:r>
          </a:p>
        </p:txBody>
      </p:sp>
      <p:sp>
        <p:nvSpPr>
          <p:cNvPr id="3" name="Content Placeholder 2"/>
          <p:cNvSpPr>
            <a:spLocks noGrp="1"/>
          </p:cNvSpPr>
          <p:nvPr>
            <p:ph idx="1"/>
          </p:nvPr>
        </p:nvSpPr>
        <p:spPr>
          <a:xfrm>
            <a:off x="1373371" y="1614418"/>
            <a:ext cx="5931335" cy="5066391"/>
          </a:xfrm>
        </p:spPr>
        <p:txBody>
          <a:bodyPr>
            <a:normAutofit lnSpcReduction="10000"/>
          </a:bodyPr>
          <a:lstStyle/>
          <a:p>
            <a:r>
              <a:rPr lang="en-US" dirty="0"/>
              <a:t>Pyramids were more than just tombs – they were part of great mortuary temple complexes where the pharaohs became gods</a:t>
            </a:r>
          </a:p>
          <a:p>
            <a:r>
              <a:rPr lang="en-US" dirty="0"/>
              <a:t>The tomb was dedicated to the worship of the pharaoh</a:t>
            </a:r>
          </a:p>
          <a:p>
            <a:r>
              <a:rPr lang="en-US" dirty="0"/>
              <a:t>The move towards the ‘true’ pyramid was an attempt by the Egyptians to emulate the rays of the sun which the pharaoh would ascend on a solar barque (mythical boat) to join the god Ra</a:t>
            </a:r>
          </a:p>
          <a:p>
            <a:endParaRPr lang="en-US" dirty="0"/>
          </a:p>
        </p:txBody>
      </p:sp>
      <p:pic>
        <p:nvPicPr>
          <p:cNvPr id="5" name="Picture 4"/>
          <p:cNvPicPr>
            <a:picLocks noChangeAspect="1"/>
          </p:cNvPicPr>
          <p:nvPr/>
        </p:nvPicPr>
        <p:blipFill>
          <a:blip r:embed="rId2"/>
          <a:stretch>
            <a:fillRect/>
          </a:stretch>
        </p:blipFill>
        <p:spPr>
          <a:xfrm>
            <a:off x="7304706" y="1691559"/>
            <a:ext cx="4040125" cy="2171315"/>
          </a:xfrm>
          <a:prstGeom prst="rect">
            <a:avLst/>
          </a:prstGeom>
        </p:spPr>
      </p:pic>
      <p:pic>
        <p:nvPicPr>
          <p:cNvPr id="4" name="Picture 3"/>
          <p:cNvPicPr>
            <a:picLocks noChangeAspect="1"/>
          </p:cNvPicPr>
          <p:nvPr/>
        </p:nvPicPr>
        <p:blipFill>
          <a:blip r:embed="rId3"/>
          <a:stretch>
            <a:fillRect/>
          </a:stretch>
        </p:blipFill>
        <p:spPr>
          <a:xfrm>
            <a:off x="7948415" y="3820403"/>
            <a:ext cx="4141447" cy="2860405"/>
          </a:xfrm>
          <a:prstGeom prst="rect">
            <a:avLst/>
          </a:prstGeom>
        </p:spPr>
      </p:pic>
      <p:sp>
        <p:nvSpPr>
          <p:cNvPr id="7" name="TextBox 6"/>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80994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Pyramids</a:t>
            </a:r>
          </a:p>
        </p:txBody>
      </p:sp>
      <p:sp>
        <p:nvSpPr>
          <p:cNvPr id="3" name="Content Placeholder 2"/>
          <p:cNvSpPr>
            <a:spLocks noGrp="1"/>
          </p:cNvSpPr>
          <p:nvPr>
            <p:ph idx="1"/>
          </p:nvPr>
        </p:nvSpPr>
        <p:spPr>
          <a:xfrm>
            <a:off x="1373371" y="1614418"/>
            <a:ext cx="6870277" cy="5066391"/>
          </a:xfrm>
        </p:spPr>
        <p:txBody>
          <a:bodyPr>
            <a:normAutofit lnSpcReduction="10000"/>
          </a:bodyPr>
          <a:lstStyle/>
          <a:p>
            <a:r>
              <a:rPr lang="en-US" sz="3067" dirty="0"/>
              <a:t>The development of pyramids began with structures known as </a:t>
            </a:r>
            <a:r>
              <a:rPr lang="en-US" sz="3067" b="1" dirty="0"/>
              <a:t>mastabas</a:t>
            </a:r>
            <a:r>
              <a:rPr lang="en-US" sz="3067" dirty="0"/>
              <a:t> – a rectangular, flat-roofed structure built with mud bricks or stones</a:t>
            </a:r>
          </a:p>
          <a:p>
            <a:r>
              <a:rPr lang="en-US" sz="3067" dirty="0"/>
              <a:t>Built during the Early Dynastic Period as the tombs of the pharaohs</a:t>
            </a:r>
          </a:p>
          <a:p>
            <a:r>
              <a:rPr lang="en-US" sz="3067" dirty="0"/>
              <a:t>The idea to stack one </a:t>
            </a:r>
            <a:r>
              <a:rPr lang="en-US" sz="3067" dirty="0" err="1"/>
              <a:t>mastaba</a:t>
            </a:r>
            <a:r>
              <a:rPr lang="en-US" sz="3067" dirty="0"/>
              <a:t> on top of another to create the first </a:t>
            </a:r>
            <a:r>
              <a:rPr lang="en-US" sz="3067" b="1" dirty="0"/>
              <a:t>step pyramid </a:t>
            </a:r>
            <a:r>
              <a:rPr lang="en-US" sz="3067" dirty="0"/>
              <a:t>came from a man named Imhotep – vizier of the Pharaoh </a:t>
            </a:r>
            <a:r>
              <a:rPr lang="en-US" sz="3067" dirty="0" err="1"/>
              <a:t>Djoser</a:t>
            </a:r>
            <a:endParaRPr lang="en-US" sz="3067" dirty="0"/>
          </a:p>
          <a:p>
            <a:endParaRPr lang="en-US" sz="3067" dirty="0"/>
          </a:p>
        </p:txBody>
      </p:sp>
      <p:pic>
        <p:nvPicPr>
          <p:cNvPr id="4" name="Picture 3"/>
          <p:cNvPicPr>
            <a:picLocks noChangeAspect="1"/>
          </p:cNvPicPr>
          <p:nvPr/>
        </p:nvPicPr>
        <p:blipFill>
          <a:blip r:embed="rId2"/>
          <a:stretch>
            <a:fillRect/>
          </a:stretch>
        </p:blipFill>
        <p:spPr>
          <a:xfrm>
            <a:off x="8397597" y="4258920"/>
            <a:ext cx="3650011" cy="2421889"/>
          </a:xfrm>
          <a:prstGeom prst="rect">
            <a:avLst/>
          </a:prstGeom>
        </p:spPr>
      </p:pic>
      <p:pic>
        <p:nvPicPr>
          <p:cNvPr id="5" name="Picture 4"/>
          <p:cNvPicPr>
            <a:picLocks noChangeAspect="1"/>
          </p:cNvPicPr>
          <p:nvPr/>
        </p:nvPicPr>
        <p:blipFill>
          <a:blip r:embed="rId3"/>
          <a:stretch>
            <a:fillRect/>
          </a:stretch>
        </p:blipFill>
        <p:spPr>
          <a:xfrm>
            <a:off x="8397597" y="1614418"/>
            <a:ext cx="3650011" cy="2428145"/>
          </a:xfrm>
          <a:prstGeom prst="rect">
            <a:avLst/>
          </a:prstGeom>
        </p:spPr>
      </p:pic>
      <p:sp>
        <p:nvSpPr>
          <p:cNvPr id="7" name="TextBox 6"/>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296576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Pyramid Construction</a:t>
            </a:r>
          </a:p>
        </p:txBody>
      </p:sp>
      <p:sp>
        <p:nvSpPr>
          <p:cNvPr id="3" name="Content Placeholder 2"/>
          <p:cNvSpPr>
            <a:spLocks noGrp="1"/>
          </p:cNvSpPr>
          <p:nvPr>
            <p:ph idx="1"/>
          </p:nvPr>
        </p:nvSpPr>
        <p:spPr>
          <a:xfrm>
            <a:off x="1373371" y="1614418"/>
            <a:ext cx="7414663" cy="5066391"/>
          </a:xfrm>
        </p:spPr>
        <p:txBody>
          <a:bodyPr>
            <a:noAutofit/>
          </a:bodyPr>
          <a:lstStyle/>
          <a:p>
            <a:r>
              <a:rPr lang="en-US" sz="2933" dirty="0"/>
              <a:t>Historians now believe that the pyramids were built by skilled craftsmen and </a:t>
            </a:r>
            <a:br>
              <a:rPr lang="en-US" sz="2933" dirty="0"/>
            </a:br>
            <a:r>
              <a:rPr lang="en-US" sz="2933" dirty="0"/>
              <a:t>laborers, AND slaves</a:t>
            </a:r>
          </a:p>
          <a:p>
            <a:r>
              <a:rPr lang="en-US" sz="2933" dirty="0"/>
              <a:t>Every summer royal officials would head up and down the Nile selecting </a:t>
            </a:r>
            <a:br>
              <a:rPr lang="en-US" sz="2933" dirty="0"/>
            </a:br>
            <a:r>
              <a:rPr lang="en-US" sz="2933" dirty="0"/>
              <a:t>able-bodied men for the task </a:t>
            </a:r>
            <a:br>
              <a:rPr lang="en-US" sz="2933" dirty="0"/>
            </a:br>
            <a:r>
              <a:rPr lang="en-US" sz="2933" dirty="0"/>
              <a:t>of building the pharaoh’s tomb</a:t>
            </a:r>
          </a:p>
          <a:p>
            <a:r>
              <a:rPr lang="en-US" sz="2933" dirty="0"/>
              <a:t>Egyptians believed they owed </a:t>
            </a:r>
            <a:br>
              <a:rPr lang="en-US" sz="2933" dirty="0"/>
            </a:br>
            <a:r>
              <a:rPr lang="en-US" sz="2933" dirty="0"/>
              <a:t>everything to the pharaoh, and </a:t>
            </a:r>
            <a:br>
              <a:rPr lang="en-US" sz="2933" dirty="0"/>
            </a:br>
            <a:r>
              <a:rPr lang="en-US" sz="2933" dirty="0"/>
              <a:t>this was a way to repay him </a:t>
            </a:r>
          </a:p>
        </p:txBody>
      </p:sp>
      <p:pic>
        <p:nvPicPr>
          <p:cNvPr id="4" name="Picture 3"/>
          <p:cNvPicPr>
            <a:picLocks noChangeAspect="1"/>
          </p:cNvPicPr>
          <p:nvPr/>
        </p:nvPicPr>
        <p:blipFill>
          <a:blip r:embed="rId2"/>
          <a:stretch>
            <a:fillRect/>
          </a:stretch>
        </p:blipFill>
        <p:spPr>
          <a:xfrm>
            <a:off x="8584633" y="1642533"/>
            <a:ext cx="3451832" cy="2416283"/>
          </a:xfrm>
          <a:prstGeom prst="rect">
            <a:avLst/>
          </a:prstGeom>
        </p:spPr>
      </p:pic>
      <p:pic>
        <p:nvPicPr>
          <p:cNvPr id="5" name="Picture 4"/>
          <p:cNvPicPr>
            <a:picLocks noChangeAspect="1"/>
          </p:cNvPicPr>
          <p:nvPr/>
        </p:nvPicPr>
        <p:blipFill>
          <a:blip r:embed="rId3"/>
          <a:stretch>
            <a:fillRect/>
          </a:stretch>
        </p:blipFill>
        <p:spPr>
          <a:xfrm>
            <a:off x="6772944" y="3671313"/>
            <a:ext cx="2229027" cy="2039559"/>
          </a:xfrm>
          <a:prstGeom prst="rect">
            <a:avLst/>
          </a:prstGeom>
        </p:spPr>
      </p:pic>
      <p:pic>
        <p:nvPicPr>
          <p:cNvPr id="6" name="Picture 5"/>
          <p:cNvPicPr>
            <a:picLocks noChangeAspect="1"/>
          </p:cNvPicPr>
          <p:nvPr/>
        </p:nvPicPr>
        <p:blipFill>
          <a:blip r:embed="rId4"/>
          <a:stretch>
            <a:fillRect/>
          </a:stretch>
        </p:blipFill>
        <p:spPr>
          <a:xfrm>
            <a:off x="8788034" y="4655952"/>
            <a:ext cx="3248431" cy="2024856"/>
          </a:xfrm>
          <a:prstGeom prst="rect">
            <a:avLst/>
          </a:prstGeom>
        </p:spPr>
      </p:pic>
      <p:sp>
        <p:nvSpPr>
          <p:cNvPr id="8" name="TextBox 7"/>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22089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Pyramid Construction</a:t>
            </a:r>
          </a:p>
        </p:txBody>
      </p:sp>
      <p:sp>
        <p:nvSpPr>
          <p:cNvPr id="3" name="Content Placeholder 2"/>
          <p:cNvSpPr>
            <a:spLocks noGrp="1"/>
          </p:cNvSpPr>
          <p:nvPr>
            <p:ph idx="1"/>
          </p:nvPr>
        </p:nvSpPr>
        <p:spPr>
          <a:xfrm>
            <a:off x="1373370" y="1614418"/>
            <a:ext cx="6812937" cy="5243583"/>
          </a:xfrm>
        </p:spPr>
        <p:txBody>
          <a:bodyPr>
            <a:normAutofit fontScale="92500"/>
          </a:bodyPr>
          <a:lstStyle/>
          <a:p>
            <a:r>
              <a:rPr lang="en-US" dirty="0"/>
              <a:t>These men would be well provided for – </a:t>
            </a:r>
            <a:br>
              <a:rPr lang="en-US" dirty="0"/>
            </a:br>
            <a:r>
              <a:rPr lang="en-US" dirty="0"/>
              <a:t>paid in food and drink, clothing and housing, even skilled training for their children - </a:t>
            </a:r>
            <a:r>
              <a:rPr lang="en-US" dirty="0">
                <a:hlinkClick r:id="rId2"/>
              </a:rPr>
              <a:t>Video 4</a:t>
            </a:r>
            <a:endParaRPr lang="en-US" dirty="0"/>
          </a:p>
          <a:p>
            <a:r>
              <a:rPr lang="en-US" dirty="0"/>
              <a:t>Egyptologists generally believe that the </a:t>
            </a:r>
            <a:br>
              <a:rPr lang="en-US" dirty="0"/>
            </a:br>
            <a:r>
              <a:rPr lang="en-US" dirty="0"/>
              <a:t>Great Pyramid took between 10 to 20 years </a:t>
            </a:r>
            <a:br>
              <a:rPr lang="en-US" dirty="0"/>
            </a:br>
            <a:r>
              <a:rPr lang="en-US" dirty="0"/>
              <a:t>to build with an average workforce of 14,000 men that may have reached 40,000 at the height of the project</a:t>
            </a:r>
          </a:p>
          <a:p>
            <a:r>
              <a:rPr lang="en-US" dirty="0"/>
              <a:t>A series of ramps and sleds were used to pull the massive stones into place – it is believed 1000 tons of stone was moved a day - </a:t>
            </a:r>
            <a:r>
              <a:rPr lang="en-US" dirty="0">
                <a:hlinkClick r:id="rId3"/>
              </a:rPr>
              <a:t>Video 5</a:t>
            </a:r>
            <a:endParaRPr lang="en-US" dirty="0"/>
          </a:p>
        </p:txBody>
      </p:sp>
      <p:pic>
        <p:nvPicPr>
          <p:cNvPr id="4" name="Picture 3"/>
          <p:cNvPicPr>
            <a:picLocks noChangeAspect="1"/>
          </p:cNvPicPr>
          <p:nvPr/>
        </p:nvPicPr>
        <p:blipFill>
          <a:blip r:embed="rId4"/>
          <a:stretch>
            <a:fillRect/>
          </a:stretch>
        </p:blipFill>
        <p:spPr>
          <a:xfrm>
            <a:off x="8186308" y="3905609"/>
            <a:ext cx="3864137" cy="2629207"/>
          </a:xfrm>
          <a:prstGeom prst="rect">
            <a:avLst/>
          </a:prstGeom>
        </p:spPr>
      </p:pic>
      <p:pic>
        <p:nvPicPr>
          <p:cNvPr id="5" name="Picture 4"/>
          <p:cNvPicPr>
            <a:picLocks noChangeAspect="1"/>
          </p:cNvPicPr>
          <p:nvPr/>
        </p:nvPicPr>
        <p:blipFill>
          <a:blip r:embed="rId5"/>
          <a:stretch>
            <a:fillRect/>
          </a:stretch>
        </p:blipFill>
        <p:spPr>
          <a:xfrm>
            <a:off x="8186307" y="1764579"/>
            <a:ext cx="3807780" cy="2141029"/>
          </a:xfrm>
          <a:prstGeom prst="rect">
            <a:avLst/>
          </a:prstGeom>
        </p:spPr>
      </p:pic>
      <p:sp>
        <p:nvSpPr>
          <p:cNvPr id="7" name="TextBox 6"/>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397289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1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3371" y="6139705"/>
            <a:ext cx="10520288" cy="541103"/>
          </a:xfrm>
        </p:spPr>
        <p:txBody>
          <a:bodyPr/>
          <a:lstStyle/>
          <a:p>
            <a:pPr marL="0" indent="0">
              <a:buNone/>
            </a:pPr>
            <a:r>
              <a:rPr lang="en-US" sz="2667" i="1" dirty="0"/>
              <a:t>Step Pyramid of </a:t>
            </a:r>
            <a:r>
              <a:rPr lang="en-US" sz="2667" i="1" dirty="0" err="1"/>
              <a:t>Djoser</a:t>
            </a:r>
            <a:endParaRPr lang="en-US" sz="2667" i="1" dirty="0"/>
          </a:p>
        </p:txBody>
      </p:sp>
      <p:pic>
        <p:nvPicPr>
          <p:cNvPr id="5" name="Picture 4"/>
          <p:cNvPicPr>
            <a:picLocks noChangeAspect="1"/>
          </p:cNvPicPr>
          <p:nvPr/>
        </p:nvPicPr>
        <p:blipFill rotWithShape="1">
          <a:blip r:embed="rId2"/>
          <a:srcRect t="12435" b="3108"/>
          <a:stretch/>
        </p:blipFill>
        <p:spPr>
          <a:xfrm>
            <a:off x="1400427" y="228712"/>
            <a:ext cx="10493232" cy="5910992"/>
          </a:xfrm>
          <a:prstGeom prst="rect">
            <a:avLst/>
          </a:prstGeom>
        </p:spPr>
      </p:pic>
      <p:sp>
        <p:nvSpPr>
          <p:cNvPr id="6" name="TextBox 5"/>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1804833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Imhotep</a:t>
            </a:r>
          </a:p>
        </p:txBody>
      </p:sp>
      <p:sp>
        <p:nvSpPr>
          <p:cNvPr id="3" name="Content Placeholder 2"/>
          <p:cNvSpPr>
            <a:spLocks noGrp="1"/>
          </p:cNvSpPr>
          <p:nvPr>
            <p:ph idx="1"/>
          </p:nvPr>
        </p:nvSpPr>
        <p:spPr>
          <a:xfrm>
            <a:off x="1373371" y="1614418"/>
            <a:ext cx="6113252" cy="5066391"/>
          </a:xfrm>
        </p:spPr>
        <p:txBody>
          <a:bodyPr>
            <a:normAutofit/>
          </a:bodyPr>
          <a:lstStyle/>
          <a:p>
            <a:r>
              <a:rPr lang="en-US" dirty="0"/>
              <a:t>Imhotep c. 2650-2600 BCE – his name means </a:t>
            </a:r>
            <a:r>
              <a:rPr lang="en-US" i="1" dirty="0"/>
              <a:t>“one who comes in peace”</a:t>
            </a:r>
          </a:p>
          <a:p>
            <a:r>
              <a:rPr lang="en-US" dirty="0"/>
              <a:t>Considered the world’s first genius</a:t>
            </a:r>
          </a:p>
          <a:p>
            <a:r>
              <a:rPr lang="en-US" dirty="0"/>
              <a:t>Imhotep was the first non-ruler in history whose life was recorded and passed down through history</a:t>
            </a:r>
          </a:p>
        </p:txBody>
      </p:sp>
      <p:pic>
        <p:nvPicPr>
          <p:cNvPr id="4" name="Picture 3"/>
          <p:cNvPicPr>
            <a:picLocks noChangeAspect="1"/>
          </p:cNvPicPr>
          <p:nvPr/>
        </p:nvPicPr>
        <p:blipFill rotWithShape="1">
          <a:blip r:embed="rId2"/>
          <a:srcRect l="6885" t="4004" r="6512" b="4489"/>
          <a:stretch/>
        </p:blipFill>
        <p:spPr>
          <a:xfrm>
            <a:off x="9543697" y="1745067"/>
            <a:ext cx="2462020" cy="4935741"/>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516" b="100000" l="9940" r="89458"/>
                    </a14:imgEffect>
                  </a14:imgLayer>
                </a14:imgProps>
              </a:ext>
            </a:extLst>
          </a:blip>
          <a:srcRect l="13661" r="21621"/>
          <a:stretch/>
        </p:blipFill>
        <p:spPr>
          <a:xfrm>
            <a:off x="7650719" y="1563326"/>
            <a:ext cx="2169023" cy="2584287"/>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68" b="100000" l="0" r="100000">
                        <a14:foregroundMark x1="27119" y1="72776" x2="27119" y2="75267"/>
                        <a14:foregroundMark x1="5508" y1="55338" x2="5508" y2="55338"/>
                        <a14:foregroundMark x1="5085" y1="53915" x2="5085" y2="53915"/>
                        <a14:foregroundMark x1="5508" y1="51779" x2="5508" y2="51779"/>
                        <a14:foregroundMark x1="5932" y1="48221" x2="5932" y2="49288"/>
                        <a14:foregroundMark x1="5085" y1="46441" x2="5932" y2="47331"/>
                        <a14:foregroundMark x1="5932" y1="25267" x2="4661" y2="26868"/>
                        <a14:foregroundMark x1="17373" y1="22242" x2="14831" y2="22242"/>
                        <a14:foregroundMark x1="11441" y1="22598" x2="11441" y2="22598"/>
                        <a14:foregroundMark x1="5508" y1="24021" x2="5508" y2="24021"/>
                        <a14:foregroundMark x1="8475" y1="22954" x2="8475" y2="22954"/>
                        <a14:foregroundMark x1="22881" y1="14947" x2="20763" y2="14769"/>
                        <a14:foregroundMark x1="15254" y1="6584" x2="13983" y2="9431"/>
                        <a14:foregroundMark x1="14831" y1="11744" x2="17373" y2="14057"/>
                        <a14:foregroundMark x1="46610" y1="40569" x2="46610" y2="40569"/>
                        <a14:foregroundMark x1="46610" y1="41815" x2="46610" y2="41815"/>
                        <a14:foregroundMark x1="44492" y1="71530" x2="44492" y2="71530"/>
                        <a14:foregroundMark x1="34746" y1="72242" x2="34746" y2="72242"/>
                        <a14:foregroundMark x1="36441" y1="73310" x2="36441" y2="73310"/>
                        <a14:foregroundMark x1="23305" y1="75801" x2="23305" y2="75801"/>
                        <a14:foregroundMark x1="23305" y1="74911" x2="23305" y2="74911"/>
                        <a14:foregroundMark x1="23729" y1="72242" x2="23729" y2="72242"/>
                        <a14:foregroundMark x1="44915" y1="38790" x2="44915" y2="39324"/>
                        <a14:foregroundMark x1="44492" y1="40036" x2="44492" y2="40036"/>
                        <a14:backgroundMark x1="89407" y1="48399" x2="93220" y2="73310"/>
                        <a14:backgroundMark x1="15678" y1="68683" x2="24153" y2="71174"/>
                        <a14:backgroundMark x1="12288" y1="68327" x2="12288" y2="68327"/>
                        <a14:backgroundMark x1="9746" y1="77402" x2="9322" y2="74555"/>
                        <a14:backgroundMark x1="20763" y1="73488" x2="20763" y2="74377"/>
                        <a14:backgroundMark x1="1271" y1="48754" x2="2119" y2="64591"/>
                        <a14:backgroundMark x1="2119" y1="38612" x2="1695" y2="42527"/>
                        <a14:backgroundMark x1="1271" y1="43950" x2="1271" y2="45907"/>
                        <a14:backgroundMark x1="11864" y1="11744" x2="18220" y2="16192"/>
                        <a14:backgroundMark x1="2119" y1="25801" x2="2119" y2="32384"/>
                        <a14:backgroundMark x1="1271" y1="34342" x2="1271" y2="36477"/>
                        <a14:backgroundMark x1="7203" y1="23488" x2="7203" y2="23488"/>
                        <a14:backgroundMark x1="48305" y1="44840" x2="56780" y2="47331"/>
                        <a14:backgroundMark x1="43644" y1="37189" x2="43644" y2="38612"/>
                        <a14:backgroundMark x1="43220" y1="39324" x2="43220" y2="39324"/>
                        <a14:backgroundMark x1="42373" y1="35943" x2="42373" y2="35943"/>
                        <a14:backgroundMark x1="46610" y1="43950" x2="49153" y2="45018"/>
                        <a14:backgroundMark x1="44492" y1="41993" x2="44915" y2="42349"/>
                        <a14:backgroundMark x1="43644" y1="40214" x2="43644" y2="40214"/>
                        <a14:backgroundMark x1="60169" y1="47509" x2="60169" y2="47509"/>
                        <a14:backgroundMark x1="45763" y1="43416" x2="45763" y2="43416"/>
                        <a14:backgroundMark x1="44492" y1="41103" x2="44492" y2="41103"/>
                        <a14:backgroundMark x1="43644" y1="73132" x2="48305" y2="75979"/>
                        <a14:backgroundMark x1="50000" y1="76690" x2="50000" y2="76690"/>
                        <a14:backgroundMark x1="34746" y1="73665" x2="34322" y2="74733"/>
                        <a14:backgroundMark x1="22034" y1="75801" x2="20763" y2="76157"/>
                      </a14:backgroundRemoval>
                    </a14:imgEffect>
                  </a14:imgLayer>
                </a14:imgProps>
              </a:ext>
            </a:extLst>
          </a:blip>
          <a:stretch>
            <a:fillRect/>
          </a:stretch>
        </p:blipFill>
        <p:spPr>
          <a:xfrm>
            <a:off x="7315993" y="3671685"/>
            <a:ext cx="1263617" cy="3009123"/>
          </a:xfrm>
          <a:prstGeom prst="rect">
            <a:avLst/>
          </a:prstGeom>
        </p:spPr>
      </p:pic>
      <p:sp>
        <p:nvSpPr>
          <p:cNvPr id="8" name="TextBox 7"/>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153909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Imhotep</a:t>
            </a:r>
          </a:p>
        </p:txBody>
      </p:sp>
      <p:sp>
        <p:nvSpPr>
          <p:cNvPr id="3" name="Content Placeholder 2"/>
          <p:cNvSpPr>
            <a:spLocks noGrp="1"/>
          </p:cNvSpPr>
          <p:nvPr>
            <p:ph sz="half" idx="1"/>
          </p:nvPr>
        </p:nvSpPr>
        <p:spPr>
          <a:xfrm>
            <a:off x="1373369" y="1600202"/>
            <a:ext cx="7795220" cy="5066141"/>
          </a:xfrm>
        </p:spPr>
        <p:txBody>
          <a:bodyPr>
            <a:normAutofit fontScale="92500" lnSpcReduction="20000"/>
          </a:bodyPr>
          <a:lstStyle/>
          <a:p>
            <a:r>
              <a:rPr lang="en-US" dirty="0"/>
              <a:t>The design of the step pyramid established the Old Kingdom as an era of remarkable achievement </a:t>
            </a:r>
          </a:p>
          <a:p>
            <a:r>
              <a:rPr lang="en-US" dirty="0"/>
              <a:t>It remains the oldest surviving building made from cut blocks of stone</a:t>
            </a:r>
          </a:p>
          <a:p>
            <a:r>
              <a:rPr lang="en-US" dirty="0"/>
              <a:t>The pharaohs of the Fourth Dynasty, inspired by Imhotep’s design, would push the boundaries of what was possible further and build the Great Pyramids of Giza</a:t>
            </a:r>
          </a:p>
        </p:txBody>
      </p:sp>
      <p:pic>
        <p:nvPicPr>
          <p:cNvPr id="4" name="Picture 3"/>
          <p:cNvPicPr>
            <a:picLocks noChangeAspect="1"/>
          </p:cNvPicPr>
          <p:nvPr/>
        </p:nvPicPr>
        <p:blipFill>
          <a:blip r:embed="rId2"/>
          <a:stretch>
            <a:fillRect/>
          </a:stretch>
        </p:blipFill>
        <p:spPr>
          <a:xfrm>
            <a:off x="9168589" y="1949657"/>
            <a:ext cx="2906975" cy="4138743"/>
          </a:xfrm>
          <a:prstGeom prst="rect">
            <a:avLst/>
          </a:prstGeom>
        </p:spPr>
      </p:pic>
      <p:sp>
        <p:nvSpPr>
          <p:cNvPr id="6" name="TextBox 5"/>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13599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Imhotep</a:t>
            </a:r>
          </a:p>
        </p:txBody>
      </p:sp>
      <p:sp>
        <p:nvSpPr>
          <p:cNvPr id="3" name="Content Placeholder 2"/>
          <p:cNvSpPr>
            <a:spLocks noGrp="1"/>
          </p:cNvSpPr>
          <p:nvPr>
            <p:ph sz="half" idx="1"/>
          </p:nvPr>
        </p:nvSpPr>
        <p:spPr>
          <a:xfrm>
            <a:off x="1373370" y="1600202"/>
            <a:ext cx="6067556" cy="5066141"/>
          </a:xfrm>
        </p:spPr>
        <p:txBody>
          <a:bodyPr>
            <a:normAutofit lnSpcReduction="10000"/>
          </a:bodyPr>
          <a:lstStyle/>
          <a:p>
            <a:r>
              <a:rPr lang="en-US" dirty="0"/>
              <a:t>Inside the step Pyramid, Imhotep immortalized in stone every aspect of life within the royal palace</a:t>
            </a:r>
          </a:p>
          <a:p>
            <a:r>
              <a:rPr lang="en-US" dirty="0"/>
              <a:t>Furniture, straw baskets, metal pots, stories and exploits of the Pharaoh, his family, and Imhotep were all sculpted in stone</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675" b="96063" l="3765" r="96706">
                        <a14:foregroundMark x1="80941" y1="26509" x2="93176" y2="36483"/>
                        <a14:foregroundMark x1="7294" y1="45932" x2="19765" y2="58793"/>
                        <a14:foregroundMark x1="9176" y1="33596" x2="14353" y2="29134"/>
                        <a14:foregroundMark x1="5647" y1="34646" x2="4706" y2="39895"/>
                        <a14:foregroundMark x1="16235" y1="27034" x2="16235" y2="27034"/>
                        <a14:foregroundMark x1="74824" y1="22310" x2="86824" y2="25722"/>
                      </a14:backgroundRemoval>
                    </a14:imgEffect>
                  </a14:imgLayer>
                </a14:imgProps>
              </a:ext>
            </a:extLst>
          </a:blip>
          <a:srcRect l="3319" t="3655" r="3220" b="3746"/>
          <a:stretch/>
        </p:blipFill>
        <p:spPr>
          <a:xfrm>
            <a:off x="7196435" y="1600202"/>
            <a:ext cx="3747164" cy="3328199"/>
          </a:xfrm>
          <a:prstGeom prst="rect">
            <a:avLst/>
          </a:prstGeom>
        </p:spPr>
      </p:pic>
      <p:pic>
        <p:nvPicPr>
          <p:cNvPr id="5" name="Picture 4"/>
          <p:cNvPicPr>
            <a:picLocks noChangeAspect="1"/>
          </p:cNvPicPr>
          <p:nvPr/>
        </p:nvPicPr>
        <p:blipFill>
          <a:blip r:embed="rId4"/>
          <a:stretch>
            <a:fillRect/>
          </a:stretch>
        </p:blipFill>
        <p:spPr>
          <a:xfrm>
            <a:off x="7604075" y="4490879"/>
            <a:ext cx="4289583" cy="2175464"/>
          </a:xfrm>
          <a:prstGeom prst="rect">
            <a:avLst/>
          </a:prstGeom>
        </p:spPr>
      </p:pic>
      <p:sp>
        <p:nvSpPr>
          <p:cNvPr id="7" name="TextBox 6"/>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49911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Imhotep</a:t>
            </a:r>
          </a:p>
        </p:txBody>
      </p:sp>
      <p:sp>
        <p:nvSpPr>
          <p:cNvPr id="3" name="Content Placeholder 2"/>
          <p:cNvSpPr>
            <a:spLocks noGrp="1"/>
          </p:cNvSpPr>
          <p:nvPr>
            <p:ph sz="half" idx="1"/>
          </p:nvPr>
        </p:nvSpPr>
        <p:spPr>
          <a:xfrm>
            <a:off x="1373370" y="1600202"/>
            <a:ext cx="10520289" cy="5066141"/>
          </a:xfrm>
        </p:spPr>
        <p:txBody>
          <a:bodyPr/>
          <a:lstStyle/>
          <a:p>
            <a:r>
              <a:rPr lang="en-US" i="1" dirty="0"/>
              <a:t>“The Chancellor of the King of Lower Egypt, the first after the King of Upper Egypt, administrator of the great palace, hereditary lord, the High Priest of Heliopolis, Imhotep the builder, the sculptor, and maker of stone vases.”</a:t>
            </a:r>
          </a:p>
          <a:p>
            <a:pPr lvl="1"/>
            <a:r>
              <a:rPr lang="en-US" dirty="0"/>
              <a:t>Inscription on a statue of Imhotep in the royal funeral complex</a:t>
            </a:r>
          </a:p>
        </p:txBody>
      </p:sp>
      <p:sp>
        <p:nvSpPr>
          <p:cNvPr id="5" name="TextBox 4"/>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3807605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Imhotep</a:t>
            </a:r>
          </a:p>
        </p:txBody>
      </p:sp>
      <p:sp>
        <p:nvSpPr>
          <p:cNvPr id="3" name="Content Placeholder 2"/>
          <p:cNvSpPr>
            <a:spLocks noGrp="1"/>
          </p:cNvSpPr>
          <p:nvPr>
            <p:ph sz="half" idx="1"/>
          </p:nvPr>
        </p:nvSpPr>
        <p:spPr>
          <a:xfrm>
            <a:off x="1373369" y="1600202"/>
            <a:ext cx="5605707" cy="5066141"/>
          </a:xfrm>
        </p:spPr>
        <p:txBody>
          <a:bodyPr>
            <a:normAutofit fontScale="92500" lnSpcReduction="20000"/>
          </a:bodyPr>
          <a:lstStyle/>
          <a:p>
            <a:r>
              <a:rPr lang="en-US" dirty="0"/>
              <a:t>Imhotep’s genius extended beyond architecture</a:t>
            </a:r>
          </a:p>
          <a:p>
            <a:r>
              <a:rPr lang="en-US" dirty="0"/>
              <a:t>Founder of the Egyptian system of medicine – regarded as the best in the ancient world for centuries</a:t>
            </a:r>
          </a:p>
          <a:p>
            <a:r>
              <a:rPr lang="en-US" dirty="0"/>
              <a:t>Imhotep was revered </a:t>
            </a:r>
            <a:br>
              <a:rPr lang="en-US" dirty="0"/>
            </a:br>
            <a:r>
              <a:rPr lang="en-US" dirty="0"/>
              <a:t>upon his death and later worshiped as a god in Egypt and as far away </a:t>
            </a:r>
            <a:br>
              <a:rPr lang="en-US" dirty="0"/>
            </a:br>
            <a:r>
              <a:rPr lang="en-US" dirty="0"/>
              <a:t>as Greece </a:t>
            </a:r>
          </a:p>
        </p:txBody>
      </p:sp>
      <p:pic>
        <p:nvPicPr>
          <p:cNvPr id="5" name="Picture 4" descr="Egyptian Pharmacis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843" y="4276046"/>
            <a:ext cx="3475597" cy="2390297"/>
          </a:xfrm>
          <a:prstGeom prst="rect">
            <a:avLst/>
          </a:prstGeom>
        </p:spPr>
      </p:pic>
      <p:pic>
        <p:nvPicPr>
          <p:cNvPr id="6" name="Picture 5"/>
          <p:cNvPicPr>
            <a:picLocks noChangeAspect="1"/>
          </p:cNvPicPr>
          <p:nvPr/>
        </p:nvPicPr>
        <p:blipFill>
          <a:blip r:embed="rId3"/>
          <a:stretch>
            <a:fillRect/>
          </a:stretch>
        </p:blipFill>
        <p:spPr>
          <a:xfrm>
            <a:off x="6979076" y="1600201"/>
            <a:ext cx="3491321" cy="2327547"/>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9947" y1="84014" x2="59947" y2="90764"/>
                      </a14:backgroundRemoval>
                    </a14:imgEffect>
                  </a14:imgLayer>
                </a14:imgProps>
              </a:ext>
            </a:extLst>
          </a:blip>
          <a:stretch>
            <a:fillRect/>
          </a:stretch>
        </p:blipFill>
        <p:spPr>
          <a:xfrm>
            <a:off x="9532293" y="2284293"/>
            <a:ext cx="2496563" cy="3728289"/>
          </a:xfrm>
          <a:prstGeom prst="rect">
            <a:avLst/>
          </a:prstGeom>
        </p:spPr>
      </p:pic>
      <p:sp>
        <p:nvSpPr>
          <p:cNvPr id="8" name="TextBox 7"/>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260703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2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Sneferu’s</a:t>
            </a:r>
            <a:r>
              <a:rPr lang="en-US" dirty="0"/>
              <a:t> Pyramids</a:t>
            </a:r>
          </a:p>
        </p:txBody>
      </p:sp>
      <p:sp>
        <p:nvSpPr>
          <p:cNvPr id="3" name="Content Placeholder 2"/>
          <p:cNvSpPr>
            <a:spLocks noGrp="1"/>
          </p:cNvSpPr>
          <p:nvPr>
            <p:ph idx="1"/>
          </p:nvPr>
        </p:nvSpPr>
        <p:spPr>
          <a:xfrm>
            <a:off x="1373371" y="1614418"/>
            <a:ext cx="5866920" cy="5066391"/>
          </a:xfrm>
        </p:spPr>
        <p:txBody>
          <a:bodyPr>
            <a:normAutofit/>
          </a:bodyPr>
          <a:lstStyle/>
          <a:p>
            <a:r>
              <a:rPr lang="en-US" dirty="0"/>
              <a:t>The first ‘true’ pyramid </a:t>
            </a:r>
            <a:br>
              <a:rPr lang="en-US" dirty="0"/>
            </a:br>
            <a:r>
              <a:rPr lang="en-US" dirty="0"/>
              <a:t>was created during the </a:t>
            </a:r>
            <a:br>
              <a:rPr lang="en-US" dirty="0"/>
            </a:br>
            <a:r>
              <a:rPr lang="en-US" dirty="0"/>
              <a:t>4</a:t>
            </a:r>
            <a:r>
              <a:rPr lang="en-US" baseline="30000" dirty="0"/>
              <a:t>th</a:t>
            </a:r>
            <a:r>
              <a:rPr lang="en-US" dirty="0"/>
              <a:t> dynasty which saw </a:t>
            </a:r>
            <a:br>
              <a:rPr lang="en-US" dirty="0"/>
            </a:br>
            <a:r>
              <a:rPr lang="en-US" dirty="0"/>
              <a:t>the Old Kingdom reach </a:t>
            </a:r>
            <a:br>
              <a:rPr lang="en-US" dirty="0"/>
            </a:br>
            <a:r>
              <a:rPr lang="en-US" dirty="0"/>
              <a:t>its apex</a:t>
            </a:r>
          </a:p>
          <a:p>
            <a:r>
              <a:rPr lang="en-US" dirty="0" err="1"/>
              <a:t>Sneferu</a:t>
            </a:r>
            <a:r>
              <a:rPr lang="en-US" dirty="0"/>
              <a:t>, first pharaoh of </a:t>
            </a:r>
            <a:br>
              <a:rPr lang="en-US" dirty="0"/>
            </a:br>
            <a:r>
              <a:rPr lang="en-US" dirty="0"/>
              <a:t>the 4</a:t>
            </a:r>
            <a:r>
              <a:rPr lang="en-US" baseline="30000" dirty="0"/>
              <a:t>th</a:t>
            </a:r>
            <a:r>
              <a:rPr lang="en-US" dirty="0"/>
              <a:t> dynasty, would build three pyramids before perfecting the ‘true’ pyramid</a:t>
            </a:r>
          </a:p>
          <a:p>
            <a:r>
              <a:rPr lang="en-US" dirty="0">
                <a:hlinkClick r:id="rId2"/>
              </a:rPr>
              <a:t>Video 1</a:t>
            </a:r>
            <a:endParaRPr lang="en-US" dirty="0"/>
          </a:p>
        </p:txBody>
      </p:sp>
      <p:pic>
        <p:nvPicPr>
          <p:cNvPr id="4" name="Picture 3"/>
          <p:cNvPicPr>
            <a:picLocks noChangeAspect="1"/>
          </p:cNvPicPr>
          <p:nvPr/>
        </p:nvPicPr>
        <p:blipFill>
          <a:blip r:embed="rId3"/>
          <a:stretch>
            <a:fillRect/>
          </a:stretch>
        </p:blipFill>
        <p:spPr>
          <a:xfrm>
            <a:off x="9396982" y="1614417"/>
            <a:ext cx="2635820" cy="4942161"/>
          </a:xfrm>
          <a:prstGeom prst="rect">
            <a:avLst/>
          </a:prstGeom>
        </p:spPr>
      </p:pic>
      <p:pic>
        <p:nvPicPr>
          <p:cNvPr id="5" name="Picture 4"/>
          <p:cNvPicPr>
            <a:picLocks noChangeAspect="1"/>
          </p:cNvPicPr>
          <p:nvPr/>
        </p:nvPicPr>
        <p:blipFill>
          <a:blip r:embed="rId4"/>
          <a:stretch>
            <a:fillRect/>
          </a:stretch>
        </p:blipFill>
        <p:spPr>
          <a:xfrm>
            <a:off x="6283741" y="1778633"/>
            <a:ext cx="3113240" cy="2357027"/>
          </a:xfrm>
          <a:prstGeom prst="rect">
            <a:avLst/>
          </a:prstGeom>
        </p:spPr>
      </p:pic>
      <p:pic>
        <p:nvPicPr>
          <p:cNvPr id="6" name="Picture 5"/>
          <p:cNvPicPr>
            <a:picLocks noChangeAspect="1"/>
          </p:cNvPicPr>
          <p:nvPr/>
        </p:nvPicPr>
        <p:blipFill>
          <a:blip r:embed="rId5"/>
          <a:stretch>
            <a:fillRect/>
          </a:stretch>
        </p:blipFill>
        <p:spPr>
          <a:xfrm>
            <a:off x="7240291" y="4203437"/>
            <a:ext cx="1699245" cy="2548868"/>
          </a:xfrm>
          <a:prstGeom prst="rect">
            <a:avLst/>
          </a:prstGeom>
        </p:spPr>
      </p:pic>
      <p:sp>
        <p:nvSpPr>
          <p:cNvPr id="8" name="TextBox 7"/>
          <p:cNvSpPr txBox="1"/>
          <p:nvPr/>
        </p:nvSpPr>
        <p:spPr>
          <a:xfrm>
            <a:off x="10791657" y="100232"/>
            <a:ext cx="1200457" cy="318100"/>
          </a:xfrm>
          <a:prstGeom prst="rect">
            <a:avLst/>
          </a:prstGeom>
          <a:noFill/>
        </p:spPr>
        <p:txBody>
          <a:bodyPr wrap="none" rtlCol="0">
            <a:spAutoFit/>
          </a:bodyPr>
          <a:lstStyle/>
          <a:p>
            <a:r>
              <a:rPr lang="en-US" sz="1467" i="1" dirty="0">
                <a:solidFill>
                  <a:schemeClr val="bg1">
                    <a:lumMod val="65000"/>
                  </a:schemeClr>
                </a:solidFill>
              </a:rPr>
              <a:t>Mac’s History</a:t>
            </a:r>
          </a:p>
        </p:txBody>
      </p:sp>
    </p:spTree>
    <p:extLst>
      <p:ext uri="{BB962C8B-B14F-4D97-AF65-F5344CB8AC3E}">
        <p14:creationId xmlns:p14="http://schemas.microsoft.com/office/powerpoint/2010/main" val="298328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2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3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719FA4-954C-4FA8-82CB-206659C3B82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16DBB56F-4362-4386-A1A1-3DF898896616}">
  <ds:schemaRefs>
    <ds:schemaRef ds:uri="http://schemas.microsoft.com/sharepoint/v3/contenttype/forms"/>
  </ds:schemaRefs>
</ds:datastoreItem>
</file>

<file path=customXml/itemProps3.xml><?xml version="1.0" encoding="utf-8"?>
<ds:datastoreItem xmlns:ds="http://schemas.openxmlformats.org/officeDocument/2006/customXml" ds:itemID="{04948363-B267-4BAC-8655-100FBEC280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{C3ABCAB0-42A7-4F65-A915-D28FB648212B}tf78438558_win32</Template>
  <TotalTime>36</TotalTime>
  <Words>909</Words>
  <Application>Microsoft Office PowerPoint</Application>
  <PresentationFormat>Widescreen</PresentationFormat>
  <Paragraphs>85</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Black</vt:lpstr>
      <vt:lpstr>Calibri</vt:lpstr>
      <vt:lpstr>Sabon Next LT</vt:lpstr>
      <vt:lpstr>Custom</vt:lpstr>
      <vt:lpstr>PYRAMIDS OF THE OLD KINGDOM</vt:lpstr>
      <vt:lpstr>Pyramids</vt:lpstr>
      <vt:lpstr>PowerPoint Presentation</vt:lpstr>
      <vt:lpstr>Imhotep</vt:lpstr>
      <vt:lpstr>Imhotep</vt:lpstr>
      <vt:lpstr>Imhotep</vt:lpstr>
      <vt:lpstr>Imhotep</vt:lpstr>
      <vt:lpstr>Imhotep</vt:lpstr>
      <vt:lpstr>Sneferu’s Pyramids</vt:lpstr>
      <vt:lpstr>Sneferu’s Pyramids</vt:lpstr>
      <vt:lpstr>PowerPoint Presentation</vt:lpstr>
      <vt:lpstr>PowerPoint Presentation</vt:lpstr>
      <vt:lpstr>PowerPoint Presentation</vt:lpstr>
      <vt:lpstr>The Great Pyramid of Giza</vt:lpstr>
      <vt:lpstr>PowerPoint Presentation</vt:lpstr>
      <vt:lpstr>The Great Pyramids of Giza</vt:lpstr>
      <vt:lpstr>The Great Pyramid of Giza</vt:lpstr>
      <vt:lpstr>The Great Pyramid of Giza</vt:lpstr>
      <vt:lpstr>Pyramid Construction</vt:lpstr>
      <vt:lpstr>Pyramid Construction</vt:lpstr>
      <vt:lpstr>Pyramid Construction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PYRAMIDS OF THE OLD KINGDOM</dc:title>
  <dc:subject/>
  <dc:creator>Janet Lewis</dc:creator>
  <cp:lastModifiedBy>Janet Lewis</cp:lastModifiedBy>
  <cp:revision>1</cp:revision>
  <dcterms:created xsi:type="dcterms:W3CDTF">2024-02-28T20:55:55Z</dcterms:created>
  <dcterms:modified xsi:type="dcterms:W3CDTF">2024-02-28T21:32:37Z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