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3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9978183-127E-E84C-BEC9-3D156815C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E55C49E-B5F6-554E-B9C1-9E638536C21F}" type="datetimeFigureOut">
              <a:rPr lang="en-US" smtClean="0"/>
              <a:t>14-11-02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5C49E-B5F6-554E-B9C1-9E638536C21F}" type="datetimeFigureOut">
              <a:rPr lang="en-US" smtClean="0"/>
              <a:t>14-11-02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9978183-127E-E84C-BEC9-3D156815C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78183-127E-E84C-BEC9-3D156815C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E55C49E-B5F6-554E-B9C1-9E638536C21F}" type="datetimeFigureOut">
              <a:rPr lang="en-US" smtClean="0"/>
              <a:t>14-11-02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78183-127E-E84C-BEC9-3D156815C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E55C49E-B5F6-554E-B9C1-9E638536C21F}" type="datetimeFigureOut">
              <a:rPr lang="en-US" smtClean="0"/>
              <a:t>14-11-02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78183-127E-E84C-BEC9-3D156815CBC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E55C49E-B5F6-554E-B9C1-9E638536C21F}" type="datetimeFigureOut">
              <a:rPr lang="en-US" smtClean="0"/>
              <a:t>14-11-02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78183-127E-E84C-BEC9-3D156815CBCE}"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E55C49E-B5F6-554E-B9C1-9E638536C21F}" type="datetimeFigureOut">
              <a:rPr lang="en-US" smtClean="0"/>
              <a:t>14-11-02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9978183-127E-E84C-BEC9-3D156815CB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a:t>The Colonial Era (1849-</a:t>
            </a:r>
            <a:r>
              <a:rPr lang="en-US" dirty="0" smtClean="0"/>
              <a:t>1871)</a:t>
            </a:r>
            <a:endParaRPr lang="en-US" dirty="0"/>
          </a:p>
        </p:txBody>
      </p:sp>
      <p:pic>
        <p:nvPicPr>
          <p:cNvPr id="4" name="Content Placeholder 3" descr="c000208.jpg"/>
          <p:cNvPicPr>
            <a:picLocks noGrp="1" noChangeAspect="1"/>
          </p:cNvPicPr>
          <p:nvPr>
            <p:ph idx="1"/>
          </p:nvPr>
        </p:nvPicPr>
        <p:blipFill>
          <a:blip r:embed="rId2">
            <a:extLst>
              <a:ext uri="{28A0092B-C50C-407E-A947-70E740481C1C}">
                <a14:useLocalDpi xmlns:a14="http://schemas.microsoft.com/office/drawing/2010/main" val="0"/>
              </a:ext>
            </a:extLst>
          </a:blip>
          <a:srcRect t="14401" b="14401"/>
          <a:stretch>
            <a:fillRect/>
          </a:stretch>
        </p:blipFill>
        <p:spPr>
          <a:xfrm>
            <a:off x="132608" y="937419"/>
            <a:ext cx="8894429" cy="5730487"/>
          </a:xfrm>
        </p:spPr>
      </p:pic>
    </p:spTree>
    <p:extLst>
      <p:ext uri="{BB962C8B-B14F-4D97-AF65-F5344CB8AC3E}">
        <p14:creationId xmlns:p14="http://schemas.microsoft.com/office/powerpoint/2010/main" val="1172989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u="sng" dirty="0" smtClean="0"/>
              <a:t>The Colonies Join</a:t>
            </a:r>
            <a:endParaRPr lang="en-US" u="sng" dirty="0"/>
          </a:p>
        </p:txBody>
      </p:sp>
      <p:sp>
        <p:nvSpPr>
          <p:cNvPr id="3" name="Content Placeholder 2"/>
          <p:cNvSpPr>
            <a:spLocks noGrp="1"/>
          </p:cNvSpPr>
          <p:nvPr>
            <p:ph idx="1"/>
          </p:nvPr>
        </p:nvSpPr>
        <p:spPr>
          <a:xfrm>
            <a:off x="914400" y="3404444"/>
            <a:ext cx="7313613" cy="4056062"/>
          </a:xfrm>
        </p:spPr>
        <p:txBody>
          <a:bodyPr/>
          <a:lstStyle/>
          <a:p>
            <a:r>
              <a:rPr lang="en-US" dirty="0" smtClean="0"/>
              <a:t>James Douglas continued to run both colonies until 1864. </a:t>
            </a:r>
          </a:p>
          <a:p>
            <a:r>
              <a:rPr lang="en-US" dirty="0" smtClean="0"/>
              <a:t>Running both of these colonies became too expensive, so in 1866 the two were joined under the name British Columbia. </a:t>
            </a:r>
          </a:p>
          <a:p>
            <a:r>
              <a:rPr lang="en-US" dirty="0" smtClean="0"/>
              <a:t>The capital of this new colony would be Victoria. </a:t>
            </a:r>
            <a:endParaRPr lang="en-US" dirty="0"/>
          </a:p>
        </p:txBody>
      </p:sp>
      <p:pic>
        <p:nvPicPr>
          <p:cNvPr id="4" name="Picture 3" descr="Flag_-_colonial_flag_of_b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09" y="977937"/>
            <a:ext cx="4325272" cy="2426507"/>
          </a:xfrm>
          <a:prstGeom prst="rect">
            <a:avLst/>
          </a:prstGeom>
        </p:spPr>
      </p:pic>
    </p:spTree>
    <p:extLst>
      <p:ext uri="{BB962C8B-B14F-4D97-AF65-F5344CB8AC3E}">
        <p14:creationId xmlns:p14="http://schemas.microsoft.com/office/powerpoint/2010/main" val="1603743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6440"/>
            <a:ext cx="4933092" cy="663152"/>
          </a:xfrm>
        </p:spPr>
        <p:txBody>
          <a:bodyPr/>
          <a:lstStyle/>
          <a:p>
            <a:r>
              <a:rPr lang="en-US" u="sng" dirty="0" smtClean="0"/>
              <a:t>The Times Change</a:t>
            </a:r>
            <a:endParaRPr lang="en-US" u="sng" dirty="0"/>
          </a:p>
        </p:txBody>
      </p:sp>
      <p:sp>
        <p:nvSpPr>
          <p:cNvPr id="3" name="TextBox 2"/>
          <p:cNvSpPr txBox="1"/>
          <p:nvPr/>
        </p:nvSpPr>
        <p:spPr>
          <a:xfrm>
            <a:off x="547460" y="1964353"/>
            <a:ext cx="8596540" cy="4893647"/>
          </a:xfrm>
          <a:prstGeom prst="rect">
            <a:avLst/>
          </a:prstGeom>
          <a:noFill/>
        </p:spPr>
        <p:txBody>
          <a:bodyPr wrap="square" rtlCol="0">
            <a:spAutoFit/>
          </a:bodyPr>
          <a:lstStyle/>
          <a:p>
            <a:pPr marL="285750" indent="-285750">
              <a:buFont typeface="Wingdings" charset="2"/>
              <a:buChar char="u"/>
            </a:pPr>
            <a:r>
              <a:rPr lang="en-US" sz="2400" dirty="0" smtClean="0"/>
              <a:t>The fur traders who lived and worked on First Nations territory in B.C made a huge impact economically but never attempted to impose their own laws or regulations on the First Nations people and their land. </a:t>
            </a:r>
          </a:p>
          <a:p>
            <a:pPr marL="285750" indent="-285750">
              <a:buFont typeface="Wingdings" charset="2"/>
              <a:buChar char="u"/>
            </a:pPr>
            <a:endParaRPr lang="en-US" sz="2400" dirty="0" smtClean="0"/>
          </a:p>
          <a:p>
            <a:pPr marL="285750" indent="-285750">
              <a:buFont typeface="Wingdings" charset="2"/>
              <a:buChar char="u"/>
            </a:pPr>
            <a:r>
              <a:rPr lang="en-US" sz="2400" dirty="0" smtClean="0"/>
              <a:t>In the 1840’s the British government began to exert more direct control over the fur-trading areas of B.C.</a:t>
            </a:r>
          </a:p>
          <a:p>
            <a:pPr marL="285750" indent="-285750">
              <a:buFont typeface="Wingdings" charset="2"/>
              <a:buChar char="u"/>
            </a:pPr>
            <a:endParaRPr lang="en-US" sz="2400" dirty="0"/>
          </a:p>
          <a:p>
            <a:pPr marL="285750" indent="-285750">
              <a:buFont typeface="Wingdings" charset="2"/>
              <a:buChar char="u"/>
            </a:pPr>
            <a:r>
              <a:rPr lang="en-US" sz="2400" dirty="0" smtClean="0"/>
              <a:t>The impacts of this control would impact the land, lives, and future of the First Nations people of B.C and put into motion a cycle of COLONIALISM: The control or governing influence of a territory by another territory perceived by others and themselves as “better” or more advanced. </a:t>
            </a:r>
            <a:endParaRPr lang="en-US" sz="2400" dirty="0"/>
          </a:p>
        </p:txBody>
      </p:sp>
      <p:pic>
        <p:nvPicPr>
          <p:cNvPr id="4" name="Picture 3" descr="p100q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0" y="0"/>
            <a:ext cx="4445000" cy="1964353"/>
          </a:xfrm>
          <a:prstGeom prst="rect">
            <a:avLst/>
          </a:prstGeom>
        </p:spPr>
      </p:pic>
    </p:spTree>
    <p:extLst>
      <p:ext uri="{BB962C8B-B14F-4D97-AF65-F5344CB8AC3E}">
        <p14:creationId xmlns:p14="http://schemas.microsoft.com/office/powerpoint/2010/main" val="1668836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30" y="-202791"/>
            <a:ext cx="9659912" cy="979001"/>
          </a:xfrm>
        </p:spPr>
        <p:txBody>
          <a:bodyPr/>
          <a:lstStyle/>
          <a:p>
            <a:r>
              <a:rPr lang="en-US" u="sng" dirty="0" smtClean="0"/>
              <a:t>The Royal Proclamation of 1763</a:t>
            </a:r>
            <a:endParaRPr lang="en-US" u="sng" dirty="0"/>
          </a:p>
        </p:txBody>
      </p:sp>
      <p:pic>
        <p:nvPicPr>
          <p:cNvPr id="4" name="Content Placeholder 3" descr="0a91452c29.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4" r="48" b="55959"/>
          <a:stretch/>
        </p:blipFill>
        <p:spPr>
          <a:xfrm>
            <a:off x="1869813" y="776210"/>
            <a:ext cx="5662356" cy="1640629"/>
          </a:xfrm>
        </p:spPr>
      </p:pic>
      <p:sp>
        <p:nvSpPr>
          <p:cNvPr id="5" name="TextBox 4"/>
          <p:cNvSpPr txBox="1"/>
          <p:nvPr/>
        </p:nvSpPr>
        <p:spPr>
          <a:xfrm>
            <a:off x="0" y="2364463"/>
            <a:ext cx="9143999" cy="4493537"/>
          </a:xfrm>
          <a:prstGeom prst="rect">
            <a:avLst/>
          </a:prstGeom>
          <a:noFill/>
        </p:spPr>
        <p:txBody>
          <a:bodyPr wrap="square" rtlCol="0">
            <a:spAutoFit/>
          </a:bodyPr>
          <a:lstStyle/>
          <a:p>
            <a:pPr marL="285750" indent="-285750">
              <a:buFont typeface="Wingdings" charset="2"/>
              <a:buChar char="u"/>
            </a:pPr>
            <a:r>
              <a:rPr lang="en-US" sz="2200" dirty="0" smtClean="0"/>
              <a:t> A document that set out guidelines for European settlement of Aboriginal territories in what is now North America. This contained Britain’s general policies for dealing with First Nations people in the N A Colonies. </a:t>
            </a:r>
          </a:p>
          <a:p>
            <a:pPr marL="285750" indent="-285750">
              <a:buFont typeface="Wingdings" charset="2"/>
              <a:buChar char="u"/>
            </a:pPr>
            <a:endParaRPr lang="en-US" sz="2200" dirty="0"/>
          </a:p>
          <a:p>
            <a:pPr marL="285750" indent="-285750">
              <a:buFont typeface="Wingdings" charset="2"/>
              <a:buChar char="u"/>
            </a:pPr>
            <a:r>
              <a:rPr lang="en-US" sz="2200" dirty="0" smtClean="0"/>
              <a:t>Ownership over North America is given to the King. </a:t>
            </a:r>
          </a:p>
          <a:p>
            <a:endParaRPr lang="en-US" sz="2200" dirty="0" smtClean="0"/>
          </a:p>
          <a:p>
            <a:pPr marL="285750" indent="-285750">
              <a:buFont typeface="Wingdings" charset="2"/>
              <a:buChar char="u"/>
            </a:pPr>
            <a:r>
              <a:rPr lang="en-US" sz="2200" dirty="0" smtClean="0"/>
              <a:t>States that all land is to be considered Aboriginal land until treaty is reached. </a:t>
            </a:r>
          </a:p>
          <a:p>
            <a:endParaRPr lang="en-US" sz="2200" dirty="0" smtClean="0"/>
          </a:p>
          <a:p>
            <a:pPr marL="285750" indent="-285750">
              <a:buFont typeface="Wingdings" charset="2"/>
              <a:buChar char="u"/>
            </a:pPr>
            <a:r>
              <a:rPr lang="en-US" sz="2200" dirty="0" smtClean="0"/>
              <a:t>Only the Crown (the Royals) can buy land from Aboriginals. </a:t>
            </a:r>
            <a:endParaRPr lang="en-US" sz="2200" dirty="0"/>
          </a:p>
          <a:p>
            <a:pPr marL="285750" indent="-285750">
              <a:buFont typeface="Wingdings" charset="2"/>
              <a:buChar char="u"/>
            </a:pPr>
            <a:endParaRPr lang="en-US" sz="2200" dirty="0" smtClean="0"/>
          </a:p>
          <a:p>
            <a:pPr marL="285750" indent="-285750">
              <a:buFont typeface="Wingdings" charset="2"/>
              <a:buChar char="u"/>
            </a:pPr>
            <a:r>
              <a:rPr lang="en-US" sz="2200" dirty="0" smtClean="0"/>
              <a:t>Set the foundation for establishing treaties EXCEPT in B.C</a:t>
            </a:r>
          </a:p>
          <a:p>
            <a:pPr marL="285750" indent="-285750">
              <a:buFont typeface="Wingdings" charset="2"/>
              <a:buChar char="u"/>
            </a:pPr>
            <a:endParaRPr lang="en-US" sz="2200" dirty="0"/>
          </a:p>
          <a:p>
            <a:pPr marL="285750" indent="-285750">
              <a:buFont typeface="Wingdings" charset="2"/>
              <a:buChar char="u"/>
            </a:pPr>
            <a:r>
              <a:rPr lang="en-US" sz="2200" dirty="0" smtClean="0"/>
              <a:t>WHAT WAS PROMISED WAS NEVER UPHELD</a:t>
            </a:r>
            <a:endParaRPr lang="en-US" sz="2200" dirty="0"/>
          </a:p>
        </p:txBody>
      </p:sp>
    </p:spTree>
    <p:extLst>
      <p:ext uri="{BB962C8B-B14F-4D97-AF65-F5344CB8AC3E}">
        <p14:creationId xmlns:p14="http://schemas.microsoft.com/office/powerpoint/2010/main" val="4000349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41" y="-171611"/>
            <a:ext cx="7313613" cy="868362"/>
          </a:xfrm>
        </p:spPr>
        <p:txBody>
          <a:bodyPr/>
          <a:lstStyle/>
          <a:p>
            <a:r>
              <a:rPr lang="en-US" u="sng" dirty="0" smtClean="0"/>
              <a:t>Colonial Precedents</a:t>
            </a:r>
            <a:endParaRPr lang="en-US" u="sng" dirty="0"/>
          </a:p>
        </p:txBody>
      </p:sp>
      <p:sp>
        <p:nvSpPr>
          <p:cNvPr id="3" name="Content Placeholder 2"/>
          <p:cNvSpPr>
            <a:spLocks noGrp="1"/>
          </p:cNvSpPr>
          <p:nvPr>
            <p:ph idx="1"/>
          </p:nvPr>
        </p:nvSpPr>
        <p:spPr>
          <a:xfrm>
            <a:off x="0" y="868363"/>
            <a:ext cx="5818103" cy="6167684"/>
          </a:xfrm>
        </p:spPr>
        <p:txBody>
          <a:bodyPr>
            <a:normAutofit/>
          </a:bodyPr>
          <a:lstStyle/>
          <a:p>
            <a:r>
              <a:rPr lang="en-US" dirty="0" smtClean="0"/>
              <a:t>The development of a colonial government in B.C came much later than those established in the rest of Canada. </a:t>
            </a:r>
          </a:p>
          <a:p>
            <a:r>
              <a:rPr lang="en-US" dirty="0" smtClean="0"/>
              <a:t>There were steps, some outlined in the Royal Proclamation, that the British Empire could have followed. They did not do this in B.C.</a:t>
            </a:r>
          </a:p>
          <a:p>
            <a:r>
              <a:rPr lang="en-US" dirty="0" smtClean="0"/>
              <a:t>Shifting attitudes towards Aboriginal peoples, the desire for trade, massive greed, the timing of the settlement of B.C, and the race to establish British Colonies in North America were some of the reasons that the British leadership in B.C did not follow the Royal Proclamation. </a:t>
            </a:r>
            <a:endParaRPr lang="en-US" dirty="0"/>
          </a:p>
        </p:txBody>
      </p:sp>
      <p:pic>
        <p:nvPicPr>
          <p:cNvPr id="4" name="Picture 3" descr="cs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103" y="0"/>
            <a:ext cx="3325897" cy="6858000"/>
          </a:xfrm>
          <a:prstGeom prst="rect">
            <a:avLst/>
          </a:prstGeom>
        </p:spPr>
      </p:pic>
    </p:spTree>
    <p:extLst>
      <p:ext uri="{BB962C8B-B14F-4D97-AF65-F5344CB8AC3E}">
        <p14:creationId xmlns:p14="http://schemas.microsoft.com/office/powerpoint/2010/main" val="1893818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172" y="-164589"/>
            <a:ext cx="7313613" cy="868362"/>
          </a:xfrm>
        </p:spPr>
        <p:txBody>
          <a:bodyPr/>
          <a:lstStyle/>
          <a:p>
            <a:r>
              <a:rPr lang="en-US" u="sng" dirty="0" smtClean="0"/>
              <a:t>From Fur Trade to Gold Rush</a:t>
            </a:r>
            <a:endParaRPr lang="en-US" u="sng" dirty="0"/>
          </a:p>
        </p:txBody>
      </p:sp>
      <p:sp>
        <p:nvSpPr>
          <p:cNvPr id="3" name="Content Placeholder 2"/>
          <p:cNvSpPr>
            <a:spLocks noGrp="1"/>
          </p:cNvSpPr>
          <p:nvPr>
            <p:ph idx="1"/>
          </p:nvPr>
        </p:nvSpPr>
        <p:spPr>
          <a:xfrm>
            <a:off x="1" y="2758251"/>
            <a:ext cx="9144000" cy="4380762"/>
          </a:xfrm>
        </p:spPr>
        <p:txBody>
          <a:bodyPr>
            <a:normAutofit fontScale="77500" lnSpcReduction="20000"/>
          </a:bodyPr>
          <a:lstStyle/>
          <a:p>
            <a:r>
              <a:rPr lang="en-US" sz="2700" dirty="0" smtClean="0"/>
              <a:t>The fur trade economy began to shift </a:t>
            </a:r>
            <a:r>
              <a:rPr lang="en-US" sz="2700" dirty="0" smtClean="0"/>
              <a:t>in </a:t>
            </a:r>
            <a:r>
              <a:rPr lang="en-US" sz="2700" dirty="0" smtClean="0"/>
              <a:t>B.C as the Gold Rush economy emerged</a:t>
            </a:r>
          </a:p>
          <a:p>
            <a:r>
              <a:rPr lang="en-US" sz="2700" dirty="0" smtClean="0"/>
              <a:t>In the 1840’s the U.S expanded west, forcing the </a:t>
            </a:r>
            <a:r>
              <a:rPr lang="en-US" sz="2700" dirty="0" err="1" smtClean="0"/>
              <a:t>Hudsons</a:t>
            </a:r>
            <a:r>
              <a:rPr lang="en-US" sz="2700" dirty="0" smtClean="0"/>
              <a:t> Bay Company to move its head quarters from Fort Vancouver to Fort Victoria in 1843. </a:t>
            </a:r>
          </a:p>
          <a:p>
            <a:r>
              <a:rPr lang="en-US" sz="2700" dirty="0" smtClean="0"/>
              <a:t>The new site had a large </a:t>
            </a:r>
            <a:r>
              <a:rPr lang="en-US" sz="2700" dirty="0" err="1" smtClean="0"/>
              <a:t>harbour</a:t>
            </a:r>
            <a:r>
              <a:rPr lang="en-US" sz="2700" dirty="0" smtClean="0"/>
              <a:t> and rich agricultural land so it was a good fit. </a:t>
            </a:r>
          </a:p>
          <a:p>
            <a:r>
              <a:rPr lang="en-US" sz="2700" dirty="0" smtClean="0"/>
              <a:t>The British parliament wanted to keep the Americans away from further advancement so they established a colony on the coast. </a:t>
            </a:r>
          </a:p>
          <a:p>
            <a:r>
              <a:rPr lang="en-US" sz="2700" dirty="0" smtClean="0"/>
              <a:t>In 1849 Fort Victoria became the capital of the new colony of Vancouver Island. </a:t>
            </a:r>
          </a:p>
          <a:p>
            <a:r>
              <a:rPr lang="en-US" sz="2700" dirty="0" smtClean="0"/>
              <a:t>The colonial office in London leased the colony to the </a:t>
            </a:r>
            <a:r>
              <a:rPr lang="en-US" sz="2700" dirty="0" err="1" smtClean="0"/>
              <a:t>Hudsons</a:t>
            </a:r>
            <a:r>
              <a:rPr lang="en-US" sz="2700" dirty="0" smtClean="0"/>
              <a:t> Bay Company for 10 years which meant they would not only run the colony itself, but would also control trade. </a:t>
            </a:r>
          </a:p>
          <a:p>
            <a:pPr marL="0" indent="0">
              <a:buNone/>
            </a:pPr>
            <a:endParaRPr lang="en-US" dirty="0" smtClean="0"/>
          </a:p>
        </p:txBody>
      </p:sp>
      <p:pic>
        <p:nvPicPr>
          <p:cNvPr id="4" name="Picture 3" descr="Flag_of_Vancouver_Islan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164" y="703773"/>
            <a:ext cx="4432544" cy="1922343"/>
          </a:xfrm>
          <a:prstGeom prst="rect">
            <a:avLst/>
          </a:prstGeom>
        </p:spPr>
      </p:pic>
    </p:spTree>
    <p:extLst>
      <p:ext uri="{BB962C8B-B14F-4D97-AF65-F5344CB8AC3E}">
        <p14:creationId xmlns:p14="http://schemas.microsoft.com/office/powerpoint/2010/main" val="9038356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8772"/>
            <a:ext cx="6796854" cy="868362"/>
          </a:xfrm>
        </p:spPr>
        <p:txBody>
          <a:bodyPr/>
          <a:lstStyle/>
          <a:p>
            <a:r>
              <a:rPr lang="en-US" u="sng" dirty="0" smtClean="0"/>
              <a:t>New Leadership of the Vancouver Island Colony</a:t>
            </a:r>
            <a:endParaRPr lang="en-US" u="sng" dirty="0"/>
          </a:p>
        </p:txBody>
      </p:sp>
      <p:sp>
        <p:nvSpPr>
          <p:cNvPr id="3" name="Content Placeholder 2"/>
          <p:cNvSpPr>
            <a:spLocks noGrp="1"/>
          </p:cNvSpPr>
          <p:nvPr>
            <p:ph idx="1"/>
          </p:nvPr>
        </p:nvSpPr>
        <p:spPr>
          <a:xfrm>
            <a:off x="1" y="1735138"/>
            <a:ext cx="6796853" cy="5122862"/>
          </a:xfrm>
        </p:spPr>
        <p:txBody>
          <a:bodyPr>
            <a:normAutofit fontScale="92500"/>
          </a:bodyPr>
          <a:lstStyle/>
          <a:p>
            <a:r>
              <a:rPr lang="en-US" dirty="0" smtClean="0"/>
              <a:t>The first British governor of the colony was a man named </a:t>
            </a:r>
            <a:r>
              <a:rPr lang="en-US" dirty="0" err="1" smtClean="0"/>
              <a:t>Blanshard</a:t>
            </a:r>
            <a:r>
              <a:rPr lang="en-US" dirty="0" smtClean="0"/>
              <a:t>, but it soon changed hands and James Douglas, a long time HBC employee, took control. </a:t>
            </a:r>
          </a:p>
          <a:p>
            <a:r>
              <a:rPr lang="en-US" dirty="0" smtClean="0"/>
              <a:t>He would continue to work for the HBC and became Governor of the colony of Vancouver Island.</a:t>
            </a:r>
          </a:p>
          <a:p>
            <a:r>
              <a:rPr lang="en-US" dirty="0" smtClean="0"/>
              <a:t>The colony of Vancouver Island was established without the consent of the First Nations groups who lived there. </a:t>
            </a:r>
          </a:p>
          <a:p>
            <a:r>
              <a:rPr lang="en-US" dirty="0" smtClean="0"/>
              <a:t>Furs were still the main trade item, but First Nations groups realized that the HBC was also trading in minerals, particularly coal and gold. </a:t>
            </a:r>
          </a:p>
          <a:p>
            <a:endParaRPr lang="en-US" dirty="0" smtClean="0"/>
          </a:p>
        </p:txBody>
      </p:sp>
      <p:pic>
        <p:nvPicPr>
          <p:cNvPr id="4" name="Picture 3" descr="james_dougl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434" y="1057134"/>
            <a:ext cx="2574566" cy="4541838"/>
          </a:xfrm>
          <a:prstGeom prst="rect">
            <a:avLst/>
          </a:prstGeom>
          <a:ln>
            <a:noFill/>
          </a:ln>
          <a:effectLst>
            <a:softEdge rad="112500"/>
          </a:effectLst>
        </p:spPr>
      </p:pic>
    </p:spTree>
    <p:extLst>
      <p:ext uri="{BB962C8B-B14F-4D97-AF65-F5344CB8AC3E}">
        <p14:creationId xmlns:p14="http://schemas.microsoft.com/office/powerpoint/2010/main" val="2524326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69" y="0"/>
            <a:ext cx="7313613" cy="868362"/>
          </a:xfrm>
        </p:spPr>
        <p:txBody>
          <a:bodyPr/>
          <a:lstStyle/>
          <a:p>
            <a:r>
              <a:rPr lang="en-US" u="sng" dirty="0" smtClean="0"/>
              <a:t>The First Deceptions</a:t>
            </a:r>
            <a:endParaRPr lang="en-US" u="sng" dirty="0"/>
          </a:p>
        </p:txBody>
      </p:sp>
      <p:sp>
        <p:nvSpPr>
          <p:cNvPr id="3" name="Content Placeholder 2"/>
          <p:cNvSpPr>
            <a:spLocks noGrp="1"/>
          </p:cNvSpPr>
          <p:nvPr>
            <p:ph idx="1"/>
          </p:nvPr>
        </p:nvSpPr>
        <p:spPr>
          <a:xfrm>
            <a:off x="0" y="868363"/>
            <a:ext cx="9144000" cy="5989638"/>
          </a:xfrm>
        </p:spPr>
        <p:txBody>
          <a:bodyPr>
            <a:normAutofit fontScale="92500"/>
          </a:bodyPr>
          <a:lstStyle/>
          <a:p>
            <a:r>
              <a:rPr lang="en-US" dirty="0" smtClean="0"/>
              <a:t>The </a:t>
            </a:r>
            <a:r>
              <a:rPr lang="en-US" dirty="0" err="1" smtClean="0"/>
              <a:t>Kwakwa-ka’wakw</a:t>
            </a:r>
            <a:r>
              <a:rPr lang="en-US" dirty="0" smtClean="0"/>
              <a:t> and the </a:t>
            </a:r>
            <a:r>
              <a:rPr lang="en-US" dirty="0" err="1" smtClean="0"/>
              <a:t>Snuney-muxw</a:t>
            </a:r>
            <a:r>
              <a:rPr lang="en-US" dirty="0" smtClean="0"/>
              <a:t> traded small amounts of coal with the HBC and pointed out the sources where they found the minerals. </a:t>
            </a:r>
          </a:p>
          <a:p>
            <a:r>
              <a:rPr lang="en-US" dirty="0" smtClean="0"/>
              <a:t>Instead of trading with the First Nations peoples on their own territory, the HBC created their own mining division and built camps in Fort Rupert and Nanaimo. </a:t>
            </a:r>
          </a:p>
          <a:p>
            <a:r>
              <a:rPr lang="en-US" dirty="0" smtClean="0"/>
              <a:t>In 1850, First Nations people along the Fraser river traded small amounts of gold with the HBC. </a:t>
            </a:r>
          </a:p>
          <a:p>
            <a:r>
              <a:rPr lang="en-US" dirty="0" smtClean="0"/>
              <a:t>Douglas tried to keep the found gold a secret, fearing a big gold rush like the one in California that had created huge lawlessness and hysteria. </a:t>
            </a:r>
          </a:p>
          <a:p>
            <a:r>
              <a:rPr lang="en-US" dirty="0" smtClean="0"/>
              <a:t>The news leaked out in 1858 and thousands of miners, mostly American, flooded into Victoria, heading for the Fraser River. </a:t>
            </a:r>
          </a:p>
          <a:p>
            <a:r>
              <a:rPr lang="en-US" dirty="0" smtClean="0"/>
              <a:t>The </a:t>
            </a:r>
            <a:r>
              <a:rPr lang="en-US" dirty="0" err="1" smtClean="0"/>
              <a:t>Sto:lo</a:t>
            </a:r>
            <a:r>
              <a:rPr lang="en-US" dirty="0" smtClean="0"/>
              <a:t> people called these new miners “the hungry people,” or the “starving people” due to their greedy need for gold. </a:t>
            </a:r>
            <a:endParaRPr lang="en-US" dirty="0"/>
          </a:p>
        </p:txBody>
      </p:sp>
    </p:spTree>
    <p:extLst>
      <p:ext uri="{BB962C8B-B14F-4D97-AF65-F5344CB8AC3E}">
        <p14:creationId xmlns:p14="http://schemas.microsoft.com/office/powerpoint/2010/main" val="1084108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288"/>
            <a:ext cx="7313613" cy="868362"/>
          </a:xfrm>
        </p:spPr>
        <p:txBody>
          <a:bodyPr/>
          <a:lstStyle/>
          <a:p>
            <a:r>
              <a:rPr lang="en-US" dirty="0" smtClean="0"/>
              <a:t>Expansion of the Gold Rush</a:t>
            </a:r>
            <a:endParaRPr lang="en-US" dirty="0"/>
          </a:p>
        </p:txBody>
      </p:sp>
      <p:sp>
        <p:nvSpPr>
          <p:cNvPr id="3" name="Content Placeholder 2"/>
          <p:cNvSpPr>
            <a:spLocks noGrp="1"/>
          </p:cNvSpPr>
          <p:nvPr>
            <p:ph idx="1"/>
          </p:nvPr>
        </p:nvSpPr>
        <p:spPr>
          <a:xfrm>
            <a:off x="0" y="2385391"/>
            <a:ext cx="9144000" cy="4678542"/>
          </a:xfrm>
        </p:spPr>
        <p:txBody>
          <a:bodyPr>
            <a:normAutofit/>
          </a:bodyPr>
          <a:lstStyle/>
          <a:p>
            <a:r>
              <a:rPr lang="en-US" dirty="0" smtClean="0"/>
              <a:t>As time went on the gold rush moved up the coast to Hope and Yale and further up into the </a:t>
            </a:r>
            <a:r>
              <a:rPr lang="en-US" dirty="0" err="1" smtClean="0"/>
              <a:t>Cariboo</a:t>
            </a:r>
            <a:r>
              <a:rPr lang="en-US" dirty="0" smtClean="0"/>
              <a:t> and </a:t>
            </a:r>
            <a:r>
              <a:rPr lang="en-US" dirty="0" err="1" smtClean="0"/>
              <a:t>Barkerville</a:t>
            </a:r>
            <a:r>
              <a:rPr lang="en-US" dirty="0" smtClean="0"/>
              <a:t>. </a:t>
            </a:r>
          </a:p>
          <a:p>
            <a:r>
              <a:rPr lang="en-US" dirty="0" smtClean="0"/>
              <a:t>When gold was all gone in one area, the miners would simply move and take it all from another area</a:t>
            </a:r>
            <a:r>
              <a:rPr lang="en-US" dirty="0" smtClean="0"/>
              <a:t>.</a:t>
            </a:r>
            <a:endParaRPr lang="en-US" dirty="0" smtClean="0"/>
          </a:p>
          <a:p>
            <a:r>
              <a:rPr lang="en-US" dirty="0" smtClean="0"/>
              <a:t>The thousands of people searching for fortune </a:t>
            </a:r>
            <a:r>
              <a:rPr lang="en-US" dirty="0" smtClean="0"/>
              <a:t>showed no respect for the First Nations and made a mess of their traditional fishing rivers and placed settlements on their land. </a:t>
            </a:r>
          </a:p>
          <a:p>
            <a:r>
              <a:rPr lang="en-US" dirty="0" smtClean="0"/>
              <a:t>First Nations people became miners too, working alongside miners from other countries. </a:t>
            </a:r>
            <a:r>
              <a:rPr lang="en-US" dirty="0" smtClean="0"/>
              <a:t>Many opposed them because they were competition.</a:t>
            </a:r>
            <a:endParaRPr lang="en-US" dirty="0" smtClean="0"/>
          </a:p>
          <a:p>
            <a:pPr marL="0" indent="0">
              <a:buNone/>
            </a:pPr>
            <a:endParaRPr lang="en-US" dirty="0" smtClean="0"/>
          </a:p>
          <a:p>
            <a:endParaRPr lang="en-US" dirty="0"/>
          </a:p>
        </p:txBody>
      </p:sp>
      <p:pic>
        <p:nvPicPr>
          <p:cNvPr id="5" name="Picture 4" descr="gold-rush-picture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547" y="600638"/>
            <a:ext cx="3659084" cy="1812223"/>
          </a:xfrm>
          <a:prstGeom prst="rect">
            <a:avLst/>
          </a:prstGeom>
        </p:spPr>
      </p:pic>
    </p:spTree>
    <p:extLst>
      <p:ext uri="{BB962C8B-B14F-4D97-AF65-F5344CB8AC3E}">
        <p14:creationId xmlns:p14="http://schemas.microsoft.com/office/powerpoint/2010/main" val="1751736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31" y="-160862"/>
            <a:ext cx="8228013" cy="868362"/>
          </a:xfrm>
        </p:spPr>
        <p:txBody>
          <a:bodyPr/>
          <a:lstStyle/>
          <a:p>
            <a:r>
              <a:rPr lang="en-US" u="sng" dirty="0" smtClean="0"/>
              <a:t>The Colony of British Columbia</a:t>
            </a:r>
            <a:endParaRPr lang="en-US" u="sng" dirty="0"/>
          </a:p>
        </p:txBody>
      </p:sp>
      <p:sp>
        <p:nvSpPr>
          <p:cNvPr id="3" name="Content Placeholder 2"/>
          <p:cNvSpPr>
            <a:spLocks noGrp="1"/>
          </p:cNvSpPr>
          <p:nvPr>
            <p:ph idx="1"/>
          </p:nvPr>
        </p:nvSpPr>
        <p:spPr>
          <a:xfrm>
            <a:off x="0" y="2716132"/>
            <a:ext cx="9144000" cy="3992099"/>
          </a:xfrm>
        </p:spPr>
        <p:txBody>
          <a:bodyPr>
            <a:noAutofit/>
          </a:bodyPr>
          <a:lstStyle/>
          <a:p>
            <a:r>
              <a:rPr lang="en-US" sz="2100" dirty="0" smtClean="0"/>
              <a:t>Because Douglas feared lawlessness in Vancouver, he created a new colony on the mainland called British Columbia. </a:t>
            </a:r>
          </a:p>
          <a:p>
            <a:r>
              <a:rPr lang="en-US" sz="2100" dirty="0" smtClean="0"/>
              <a:t>Its headquarters would be at New Westminster</a:t>
            </a:r>
          </a:p>
          <a:p>
            <a:r>
              <a:rPr lang="en-US" sz="2100" dirty="0" smtClean="0"/>
              <a:t>Both colonies were opened up to huge amounts of settlers. </a:t>
            </a:r>
          </a:p>
          <a:p>
            <a:r>
              <a:rPr lang="en-US" sz="2100" dirty="0" smtClean="0"/>
              <a:t>Transportation routes were created to allow these new inhabitants easier travel. </a:t>
            </a:r>
          </a:p>
          <a:p>
            <a:r>
              <a:rPr lang="en-US" sz="2100" dirty="0" smtClean="0"/>
              <a:t>Small scale gold rushes occurred at the Stikine, the </a:t>
            </a:r>
            <a:r>
              <a:rPr lang="en-US" sz="2100" dirty="0" err="1" smtClean="0"/>
              <a:t>Omineca</a:t>
            </a:r>
            <a:r>
              <a:rPr lang="en-US" sz="2100" dirty="0" smtClean="0"/>
              <a:t>, the Peace Rivers, and in Kamloops and Victoria. </a:t>
            </a:r>
          </a:p>
          <a:p>
            <a:r>
              <a:rPr lang="en-US" sz="2100" dirty="0" smtClean="0"/>
              <a:t>Roads were built to allow greater access between the colonies and from the settlements to the mining areas. </a:t>
            </a:r>
            <a:endParaRPr lang="en-US" sz="2100" dirty="0"/>
          </a:p>
        </p:txBody>
      </p:sp>
      <p:pic>
        <p:nvPicPr>
          <p:cNvPr id="4" name="Picture 3" descr="fraser_ri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19" y="707500"/>
            <a:ext cx="6316269" cy="2008632"/>
          </a:xfrm>
          <a:prstGeom prst="rect">
            <a:avLst/>
          </a:prstGeom>
        </p:spPr>
      </p:pic>
    </p:spTree>
    <p:extLst>
      <p:ext uri="{BB962C8B-B14F-4D97-AF65-F5344CB8AC3E}">
        <p14:creationId xmlns:p14="http://schemas.microsoft.com/office/powerpoint/2010/main" val="7890851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108</TotalTime>
  <Words>959</Words>
  <Application>Microsoft Macintosh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Inkwell</vt:lpstr>
      <vt:lpstr>The Colonial Era (1849-1871)</vt:lpstr>
      <vt:lpstr>The Times Change</vt:lpstr>
      <vt:lpstr>The Royal Proclamation of 1763</vt:lpstr>
      <vt:lpstr>Colonial Precedents</vt:lpstr>
      <vt:lpstr>From Fur Trade to Gold Rush</vt:lpstr>
      <vt:lpstr>New Leadership of the Vancouver Island Colony</vt:lpstr>
      <vt:lpstr>The First Deceptions</vt:lpstr>
      <vt:lpstr>Expansion of the Gold Rush</vt:lpstr>
      <vt:lpstr>The Colony of British Columbia</vt:lpstr>
      <vt:lpstr>The Colonies Join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Colonial Era (1849-1871)</dc:title>
  <dc:creator>Janet Catherine Lewis</dc:creator>
  <cp:lastModifiedBy>Janet Catherine Lewis</cp:lastModifiedBy>
  <cp:revision>11</cp:revision>
  <dcterms:created xsi:type="dcterms:W3CDTF">2014-10-27T20:18:50Z</dcterms:created>
  <dcterms:modified xsi:type="dcterms:W3CDTF">2014-11-02T21:47:38Z</dcterms:modified>
</cp:coreProperties>
</file>